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6" r:id="rId2"/>
  </p:sldMasterIdLst>
  <p:sldIdLst>
    <p:sldId id="256" r:id="rId3"/>
    <p:sldId id="257" r:id="rId4"/>
    <p:sldId id="259" r:id="rId5"/>
    <p:sldId id="258" r:id="rId6"/>
    <p:sldId id="262" r:id="rId7"/>
    <p:sldId id="260" r:id="rId8"/>
    <p:sldId id="261" r:id="rId9"/>
    <p:sldId id="275"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 id="283" r:id="rId28"/>
    <p:sldId id="284" r:id="rId29"/>
    <p:sldId id="281" r:id="rId30"/>
    <p:sldId id="282" r:id="rId31"/>
    <p:sldId id="286" r:id="rId32"/>
    <p:sldId id="287" r:id="rId33"/>
    <p:sldId id="285"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howGuide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54"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1845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F728B6B9-B5CE-4CFC-8A0A-2614E8D8FE77}"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422932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C2A9DB3-F376-4AFD-969E-1F39CF91550C}" type="slidenum">
              <a:rPr lang="en-US"/>
              <a:pPr>
                <a:defRPr/>
              </a:pPr>
              <a:t>‹#›</a:t>
            </a:fld>
            <a:endParaRPr lang="en-US"/>
          </a:p>
        </p:txBody>
      </p:sp>
    </p:spTree>
    <p:extLst>
      <p:ext uri="{BB962C8B-B14F-4D97-AF65-F5344CB8AC3E}">
        <p14:creationId xmlns:p14="http://schemas.microsoft.com/office/powerpoint/2010/main" val="316723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D2A1B69-43C8-476F-90FD-37646D197DB3}" type="slidenum">
              <a:rPr lang="en-US"/>
              <a:pPr>
                <a:defRPr/>
              </a:pPr>
              <a:t>‹#›</a:t>
            </a:fld>
            <a:endParaRPr lang="en-US"/>
          </a:p>
        </p:txBody>
      </p:sp>
    </p:spTree>
    <p:extLst>
      <p:ext uri="{BB962C8B-B14F-4D97-AF65-F5344CB8AC3E}">
        <p14:creationId xmlns:p14="http://schemas.microsoft.com/office/powerpoint/2010/main" val="166718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92185-CAF8-48C3-B81F-4493C312FBC4}" type="slidenum">
              <a:rPr lang="en-US"/>
              <a:pPr>
                <a:defRPr/>
              </a:pPr>
              <a:t>‹#›</a:t>
            </a:fld>
            <a:endParaRPr lang="en-US"/>
          </a:p>
        </p:txBody>
      </p:sp>
    </p:spTree>
    <p:extLst>
      <p:ext uri="{BB962C8B-B14F-4D97-AF65-F5344CB8AC3E}">
        <p14:creationId xmlns:p14="http://schemas.microsoft.com/office/powerpoint/2010/main" val="350928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4C8042-BD31-474E-BED1-E131134CEE02}" type="slidenum">
              <a:rPr lang="en-US"/>
              <a:pPr>
                <a:defRPr/>
              </a:pPr>
              <a:t>‹#›</a:t>
            </a:fld>
            <a:endParaRPr lang="en-US"/>
          </a:p>
        </p:txBody>
      </p:sp>
    </p:spTree>
    <p:extLst>
      <p:ext uri="{BB962C8B-B14F-4D97-AF65-F5344CB8AC3E}">
        <p14:creationId xmlns:p14="http://schemas.microsoft.com/office/powerpoint/2010/main" val="385482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EBE6B-249E-4810-9E4E-A018EFB1D1F5}" type="slidenum">
              <a:rPr lang="en-US"/>
              <a:pPr>
                <a:defRPr/>
              </a:pPr>
              <a:t>‹#›</a:t>
            </a:fld>
            <a:endParaRPr lang="en-US"/>
          </a:p>
        </p:txBody>
      </p:sp>
    </p:spTree>
    <p:extLst>
      <p:ext uri="{BB962C8B-B14F-4D97-AF65-F5344CB8AC3E}">
        <p14:creationId xmlns:p14="http://schemas.microsoft.com/office/powerpoint/2010/main" val="3638008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D4F465-EFAA-4E3D-BBE4-4F92FB25EB66}" type="slidenum">
              <a:rPr lang="en-US"/>
              <a:pPr>
                <a:defRPr/>
              </a:pPr>
              <a:t>‹#›</a:t>
            </a:fld>
            <a:endParaRPr lang="en-US"/>
          </a:p>
        </p:txBody>
      </p:sp>
    </p:spTree>
    <p:extLst>
      <p:ext uri="{BB962C8B-B14F-4D97-AF65-F5344CB8AC3E}">
        <p14:creationId xmlns:p14="http://schemas.microsoft.com/office/powerpoint/2010/main" val="257646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3BE352-D333-450B-8174-F06000D550E8}" type="slidenum">
              <a:rPr lang="en-US"/>
              <a:pPr>
                <a:defRPr/>
              </a:pPr>
              <a:t>‹#›</a:t>
            </a:fld>
            <a:endParaRPr lang="en-US"/>
          </a:p>
        </p:txBody>
      </p:sp>
    </p:spTree>
    <p:extLst>
      <p:ext uri="{BB962C8B-B14F-4D97-AF65-F5344CB8AC3E}">
        <p14:creationId xmlns:p14="http://schemas.microsoft.com/office/powerpoint/2010/main" val="2589997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5F86BF-6A80-4A95-B91A-2DDAED16BC7A}" type="slidenum">
              <a:rPr lang="en-US"/>
              <a:pPr>
                <a:defRPr/>
              </a:pPr>
              <a:t>‹#›</a:t>
            </a:fld>
            <a:endParaRPr lang="en-US"/>
          </a:p>
        </p:txBody>
      </p:sp>
    </p:spTree>
    <p:extLst>
      <p:ext uri="{BB962C8B-B14F-4D97-AF65-F5344CB8AC3E}">
        <p14:creationId xmlns:p14="http://schemas.microsoft.com/office/powerpoint/2010/main" val="288610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52408C-6366-4119-82EC-0A78FA62D437}" type="slidenum">
              <a:rPr lang="en-US"/>
              <a:pPr>
                <a:defRPr/>
              </a:pPr>
              <a:t>‹#›</a:t>
            </a:fld>
            <a:endParaRPr lang="en-US"/>
          </a:p>
        </p:txBody>
      </p:sp>
    </p:spTree>
    <p:extLst>
      <p:ext uri="{BB962C8B-B14F-4D97-AF65-F5344CB8AC3E}">
        <p14:creationId xmlns:p14="http://schemas.microsoft.com/office/powerpoint/2010/main" val="2264726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0B2CF7-5348-423A-8028-954826E86B22}" type="slidenum">
              <a:rPr lang="en-US"/>
              <a:pPr>
                <a:defRPr/>
              </a:pPr>
              <a:t>‹#›</a:t>
            </a:fld>
            <a:endParaRPr lang="en-US"/>
          </a:p>
        </p:txBody>
      </p:sp>
    </p:spTree>
    <p:extLst>
      <p:ext uri="{BB962C8B-B14F-4D97-AF65-F5344CB8AC3E}">
        <p14:creationId xmlns:p14="http://schemas.microsoft.com/office/powerpoint/2010/main" val="163270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349EA82-ECA8-473A-B378-CABB83FE38A2}" type="slidenum">
              <a:rPr lang="en-US"/>
              <a:pPr>
                <a:defRPr/>
              </a:pPr>
              <a:t>‹#›</a:t>
            </a:fld>
            <a:endParaRPr lang="en-US"/>
          </a:p>
        </p:txBody>
      </p:sp>
    </p:spTree>
    <p:extLst>
      <p:ext uri="{BB962C8B-B14F-4D97-AF65-F5344CB8AC3E}">
        <p14:creationId xmlns:p14="http://schemas.microsoft.com/office/powerpoint/2010/main" val="2532493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782EA2-1C82-4A12-B622-66E2404198BD}" type="slidenum">
              <a:rPr lang="en-US"/>
              <a:pPr>
                <a:defRPr/>
              </a:pPr>
              <a:t>‹#›</a:t>
            </a:fld>
            <a:endParaRPr lang="en-US"/>
          </a:p>
        </p:txBody>
      </p:sp>
    </p:spTree>
    <p:extLst>
      <p:ext uri="{BB962C8B-B14F-4D97-AF65-F5344CB8AC3E}">
        <p14:creationId xmlns:p14="http://schemas.microsoft.com/office/powerpoint/2010/main" val="3534953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A50CD3-453D-4B49-A2CB-66F96DE2B444}" type="slidenum">
              <a:rPr lang="en-US"/>
              <a:pPr>
                <a:defRPr/>
              </a:pPr>
              <a:t>‹#›</a:t>
            </a:fld>
            <a:endParaRPr lang="en-US"/>
          </a:p>
        </p:txBody>
      </p:sp>
    </p:spTree>
    <p:extLst>
      <p:ext uri="{BB962C8B-B14F-4D97-AF65-F5344CB8AC3E}">
        <p14:creationId xmlns:p14="http://schemas.microsoft.com/office/powerpoint/2010/main" val="2205172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E8FA5-BD1A-4653-BBF6-FCEC17051E71}" type="slidenum">
              <a:rPr lang="en-US"/>
              <a:pPr>
                <a:defRPr/>
              </a:pPr>
              <a:t>‹#›</a:t>
            </a:fld>
            <a:endParaRPr lang="en-US"/>
          </a:p>
        </p:txBody>
      </p:sp>
    </p:spTree>
    <p:extLst>
      <p:ext uri="{BB962C8B-B14F-4D97-AF65-F5344CB8AC3E}">
        <p14:creationId xmlns:p14="http://schemas.microsoft.com/office/powerpoint/2010/main" val="2379854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A7E4B5-578C-43C6-AFCD-5E8F72E4D83B}" type="slidenum">
              <a:rPr lang="en-US"/>
              <a:pPr>
                <a:defRPr/>
              </a:pPr>
              <a:t>‹#›</a:t>
            </a:fld>
            <a:endParaRPr lang="en-US"/>
          </a:p>
        </p:txBody>
      </p:sp>
    </p:spTree>
    <p:extLst>
      <p:ext uri="{BB962C8B-B14F-4D97-AF65-F5344CB8AC3E}">
        <p14:creationId xmlns:p14="http://schemas.microsoft.com/office/powerpoint/2010/main" val="197802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BA739A4B-7EF9-4710-89D1-3968778C2937}" type="slidenum">
              <a:rPr lang="en-US"/>
              <a:pPr>
                <a:defRPr/>
              </a:pPr>
              <a:t>‹#›</a:t>
            </a:fld>
            <a:endParaRPr lang="en-US"/>
          </a:p>
        </p:txBody>
      </p:sp>
    </p:spTree>
    <p:extLst>
      <p:ext uri="{BB962C8B-B14F-4D97-AF65-F5344CB8AC3E}">
        <p14:creationId xmlns:p14="http://schemas.microsoft.com/office/powerpoint/2010/main" val="326626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5F70220-AD02-4BDC-952D-5D073B61F401}" type="slidenum">
              <a:rPr lang="en-US"/>
              <a:pPr>
                <a:defRPr/>
              </a:pPr>
              <a:t>‹#›</a:t>
            </a:fld>
            <a:endParaRPr lang="en-US"/>
          </a:p>
        </p:txBody>
      </p:sp>
    </p:spTree>
    <p:extLst>
      <p:ext uri="{BB962C8B-B14F-4D97-AF65-F5344CB8AC3E}">
        <p14:creationId xmlns:p14="http://schemas.microsoft.com/office/powerpoint/2010/main" val="326084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3EEE331F-E192-476A-9CDD-C7AF7B4B504B}" type="slidenum">
              <a:rPr lang="en-US"/>
              <a:pPr>
                <a:defRPr/>
              </a:pPr>
              <a:t>‹#›</a:t>
            </a:fld>
            <a:endParaRPr lang="en-US"/>
          </a:p>
        </p:txBody>
      </p:sp>
    </p:spTree>
    <p:extLst>
      <p:ext uri="{BB962C8B-B14F-4D97-AF65-F5344CB8AC3E}">
        <p14:creationId xmlns:p14="http://schemas.microsoft.com/office/powerpoint/2010/main" val="360080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E4ABDA8A-5EB3-425C-8551-D44656DFE79D}" type="slidenum">
              <a:rPr lang="en-US"/>
              <a:pPr>
                <a:defRPr/>
              </a:pPr>
              <a:t>‹#›</a:t>
            </a:fld>
            <a:endParaRPr lang="en-US"/>
          </a:p>
        </p:txBody>
      </p:sp>
    </p:spTree>
    <p:extLst>
      <p:ext uri="{BB962C8B-B14F-4D97-AF65-F5344CB8AC3E}">
        <p14:creationId xmlns:p14="http://schemas.microsoft.com/office/powerpoint/2010/main" val="94638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B81EAA10-F7AA-4AC6-87B3-CE57910DAAB6}" type="slidenum">
              <a:rPr lang="en-US"/>
              <a:pPr>
                <a:defRPr/>
              </a:pPr>
              <a:t>‹#›</a:t>
            </a:fld>
            <a:endParaRPr lang="en-US"/>
          </a:p>
        </p:txBody>
      </p:sp>
    </p:spTree>
    <p:extLst>
      <p:ext uri="{BB962C8B-B14F-4D97-AF65-F5344CB8AC3E}">
        <p14:creationId xmlns:p14="http://schemas.microsoft.com/office/powerpoint/2010/main" val="35759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B05D052-98DD-4AD8-8C73-AB02FD954D76}" type="slidenum">
              <a:rPr lang="en-US"/>
              <a:pPr>
                <a:defRPr/>
              </a:pPr>
              <a:t>‹#›</a:t>
            </a:fld>
            <a:endParaRPr lang="en-US"/>
          </a:p>
        </p:txBody>
      </p:sp>
    </p:spTree>
    <p:extLst>
      <p:ext uri="{BB962C8B-B14F-4D97-AF65-F5344CB8AC3E}">
        <p14:creationId xmlns:p14="http://schemas.microsoft.com/office/powerpoint/2010/main" val="347653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6BB23F00-6421-454A-A7A8-8E13BC761D4F}" type="slidenum">
              <a:rPr lang="en-US"/>
              <a:pPr>
                <a:defRPr/>
              </a:pPr>
              <a:t>‹#›</a:t>
            </a:fld>
            <a:endParaRPr lang="en-US"/>
          </a:p>
        </p:txBody>
      </p:sp>
    </p:spTree>
    <p:extLst>
      <p:ext uri="{BB962C8B-B14F-4D97-AF65-F5344CB8AC3E}">
        <p14:creationId xmlns:p14="http://schemas.microsoft.com/office/powerpoint/2010/main" val="3163690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1741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2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30"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32"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mn-lt"/>
              </a:defRPr>
            </a:lvl1pPr>
          </a:lstStyle>
          <a:p>
            <a:pPr>
              <a:defRPr/>
            </a:pPr>
            <a:endParaRPr lang="en-US"/>
          </a:p>
        </p:txBody>
      </p:sp>
      <p:sp>
        <p:nvSpPr>
          <p:cNvPr id="17433"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mn-lt"/>
              </a:defRPr>
            </a:lvl1pPr>
          </a:lstStyle>
          <a:p>
            <a:pPr>
              <a:defRPr/>
            </a:pPr>
            <a:endParaRPr lang="en-US"/>
          </a:p>
        </p:txBody>
      </p:sp>
      <p:sp>
        <p:nvSpPr>
          <p:cNvPr id="17434"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mn-lt"/>
              </a:defRPr>
            </a:lvl1pPr>
          </a:lstStyle>
          <a:p>
            <a:pPr>
              <a:defRPr/>
            </a:pPr>
            <a:fld id="{EF24237D-D27F-4284-BDD5-F28564D5E72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2"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8BB9FE9F-3948-4FE5-A898-C1243F9F9EF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How to Develop and Use Rubrics</a:t>
            </a:r>
          </a:p>
        </p:txBody>
      </p:sp>
      <p:sp>
        <p:nvSpPr>
          <p:cNvPr id="2051" name="Rectangle 3"/>
          <p:cNvSpPr>
            <a:spLocks noGrp="1" noChangeArrowheads="1"/>
          </p:cNvSpPr>
          <p:nvPr>
            <p:ph type="subTitle" idx="1"/>
          </p:nvPr>
        </p:nvSpPr>
        <p:spPr/>
        <p:txBody>
          <a:bodyPr/>
          <a:lstStyle/>
          <a:p>
            <a:pPr eaLnBrk="1" hangingPunct="1">
              <a:defRPr/>
            </a:pPr>
            <a:r>
              <a:rPr lang="en-US" smtClean="0"/>
              <a:t>Modified from a presentation given by Mary J. Allen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003 analytic rubri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200" y="481013"/>
            <a:ext cx="90678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a:xfrm>
            <a:off x="457200" y="1524000"/>
            <a:ext cx="8229600" cy="1143000"/>
          </a:xfrm>
        </p:spPr>
        <p:txBody>
          <a:bodyPr/>
          <a:lstStyle/>
          <a:p>
            <a:r>
              <a:rPr lang="en-US" dirty="0" smtClean="0"/>
              <a:t>Northeastern Illinois University General Education Critical Thinking Rubric</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004 analytic rubric"/>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76200" y="484188"/>
            <a:ext cx="9067800" cy="598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a:xfrm>
            <a:off x="304800" y="2057400"/>
            <a:ext cx="8229600" cy="1143000"/>
          </a:xfrm>
        </p:spPr>
        <p:txBody>
          <a:bodyPr/>
          <a:lstStyle/>
          <a:p>
            <a:r>
              <a:rPr lang="en-US" dirty="0" smtClean="0"/>
              <a:t>Rubrics for Assessing Information Competence in the California State University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005 analytic rubric"/>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0" y="141288"/>
            <a:ext cx="9144000" cy="6529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a:xfrm>
            <a:off x="381000" y="1600200"/>
            <a:ext cx="8229600" cy="1143000"/>
          </a:xfrm>
        </p:spPr>
        <p:txBody>
          <a:bodyPr/>
          <a:lstStyle/>
          <a:p>
            <a:r>
              <a:rPr lang="en-US" dirty="0" smtClean="0"/>
              <a:t>Writing Rubric</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Rubrics have many strengths:</a:t>
            </a:r>
          </a:p>
        </p:txBody>
      </p:sp>
      <p:sp>
        <p:nvSpPr>
          <p:cNvPr id="39939" name="Rectangle 3"/>
          <p:cNvSpPr>
            <a:spLocks noGrp="1" noChangeArrowheads="1"/>
          </p:cNvSpPr>
          <p:nvPr>
            <p:ph type="body" idx="1"/>
          </p:nvPr>
        </p:nvSpPr>
        <p:spPr/>
        <p:txBody>
          <a:bodyPr/>
          <a:lstStyle/>
          <a:p>
            <a:pPr eaLnBrk="1" hangingPunct="1">
              <a:lnSpc>
                <a:spcPct val="90000"/>
              </a:lnSpc>
            </a:pPr>
            <a:r>
              <a:rPr lang="en-US" sz="2400" smtClean="0"/>
              <a:t>Complex materials can be examined efficiently.</a:t>
            </a:r>
          </a:p>
          <a:p>
            <a:pPr eaLnBrk="1" hangingPunct="1">
              <a:lnSpc>
                <a:spcPct val="90000"/>
              </a:lnSpc>
            </a:pPr>
            <a:r>
              <a:rPr lang="en-US" sz="2400" smtClean="0"/>
              <a:t>Developing a rubric helps to precisely define faculty expectations.</a:t>
            </a:r>
          </a:p>
          <a:p>
            <a:pPr eaLnBrk="1" hangingPunct="1">
              <a:lnSpc>
                <a:spcPct val="90000"/>
              </a:lnSpc>
            </a:pPr>
            <a:r>
              <a:rPr lang="en-US" sz="2400" smtClean="0"/>
              <a:t>Well-trained reviewers apply the same criteria and standards.</a:t>
            </a:r>
          </a:p>
          <a:p>
            <a:pPr eaLnBrk="1" hangingPunct="1">
              <a:lnSpc>
                <a:spcPct val="90000"/>
              </a:lnSpc>
            </a:pPr>
            <a:r>
              <a:rPr lang="en-US" sz="2400" smtClean="0"/>
              <a:t>Rubrics are criterion-referenced rather than norm-referenced.  Thus, the work can be assessed as to whether or not it met certain criteria rather than how it compares to other pieces of work.</a:t>
            </a:r>
          </a:p>
          <a:p>
            <a:pPr eaLnBrk="1" hangingPunct="1">
              <a:lnSpc>
                <a:spcPct val="90000"/>
              </a:lnSpc>
            </a:pPr>
            <a:r>
              <a:rPr lang="en-US" sz="2400" smtClean="0"/>
              <a:t>Ratings can be done by students to assess their own work, or they can be done by others – peers, faculty, fieldwork supervisors,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4000" smtClean="0"/>
              <a:t>Rubrics can be useful for grading as well as assessment.</a:t>
            </a:r>
          </a:p>
        </p:txBody>
      </p:sp>
      <p:sp>
        <p:nvSpPr>
          <p:cNvPr id="17411" name="Rectangle 3"/>
          <p:cNvSpPr>
            <a:spLocks noGrp="1" noChangeArrowheads="1"/>
          </p:cNvSpPr>
          <p:nvPr>
            <p:ph type="body" idx="1"/>
          </p:nvPr>
        </p:nvSpPr>
        <p:spPr>
          <a:xfrm>
            <a:off x="457200" y="2286000"/>
            <a:ext cx="8229600" cy="3810000"/>
          </a:xfrm>
        </p:spPr>
        <p:txBody>
          <a:bodyPr/>
          <a:lstStyle/>
          <a:p>
            <a:pPr eaLnBrk="1" hangingPunct="1">
              <a:buFontTx/>
              <a:buNone/>
            </a:pPr>
            <a:r>
              <a:rPr lang="en-US" smtClean="0"/>
              <a:t>   The following is an example of the same rubric that can be used in different ways to grade, and at the same time gather evidence needed for program assessment.  This particular rubric is assessing oral presentation skills.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006 grading rubri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231775"/>
            <a:ext cx="8610600" cy="639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a:xfrm>
            <a:off x="457200" y="1219200"/>
            <a:ext cx="8229600" cy="1143000"/>
          </a:xfrm>
        </p:spPr>
        <p:txBody>
          <a:bodyPr/>
          <a:lstStyle/>
          <a:p>
            <a:r>
              <a:rPr lang="en-US" dirty="0" smtClean="0"/>
              <a:t>Rubric example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007 grading rubric numbers"/>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19100" y="184150"/>
            <a:ext cx="8305800" cy="667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a:xfrm>
            <a:off x="457200" y="1752600"/>
            <a:ext cx="8229600" cy="1143000"/>
          </a:xfrm>
        </p:spPr>
        <p:txBody>
          <a:bodyPr/>
          <a:lstStyle/>
          <a:p>
            <a:r>
              <a:rPr lang="en-US" dirty="0" smtClean="0"/>
              <a:t>Analytic Rubric for Grading Oral Presentations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008 grading rubric weighted"/>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371600" y="131864"/>
            <a:ext cx="6781800" cy="673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a:xfrm>
            <a:off x="457200" y="838200"/>
            <a:ext cx="8229600" cy="1143000"/>
          </a:xfrm>
        </p:spPr>
        <p:txBody>
          <a:bodyPr/>
          <a:lstStyle/>
          <a:p>
            <a:r>
              <a:rPr lang="en-US" dirty="0" smtClean="0"/>
              <a:t>Analytic Rubric for Grading Oral Presentations Example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eaLnBrk="1" hangingPunct="1"/>
            <a:r>
              <a:rPr lang="en-US" sz="2800" smtClean="0"/>
              <a:t>In this version of the rubric, the faculty checks off aspects of the presentation, and then grades the entire performance holistically.</a:t>
            </a:r>
          </a:p>
        </p:txBody>
      </p:sp>
      <p:pic>
        <p:nvPicPr>
          <p:cNvPr id="21507" name="Picture 7" descr="009 grading rubric check of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17725" y="1447800"/>
            <a:ext cx="4433888"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152400"/>
            <a:ext cx="8229600" cy="1143000"/>
          </a:xfrm>
        </p:spPr>
        <p:txBody>
          <a:bodyPr/>
          <a:lstStyle/>
          <a:p>
            <a:pPr eaLnBrk="1" hangingPunct="1"/>
            <a:r>
              <a:rPr lang="en-US" sz="2800" smtClean="0"/>
              <a:t>The rubric can be amended to include other information, and can combine features used for grading.</a:t>
            </a:r>
          </a:p>
        </p:txBody>
      </p:sp>
      <p:pic>
        <p:nvPicPr>
          <p:cNvPr id="22531" name="Picture 6" descr="010 grading rubric expande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43200" y="1371600"/>
            <a:ext cx="4243388"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Grp="1" noChangeArrowheads="1"/>
          </p:cNvSpPr>
          <p:nvPr>
            <p:ph type="title"/>
          </p:nvPr>
        </p:nvSpPr>
        <p:spPr>
          <a:xfrm>
            <a:off x="457200" y="274638"/>
            <a:ext cx="8229600" cy="5745162"/>
          </a:xfrm>
        </p:spPr>
        <p:txBody>
          <a:bodyPr/>
          <a:lstStyle/>
          <a:p>
            <a:pPr eaLnBrk="1" hangingPunct="1">
              <a:defRPr/>
            </a:pPr>
            <a:r>
              <a:rPr lang="en-US" sz="4000" smtClean="0"/>
              <a:t>Rubrics can be used to classify student essays, research reports, projects, performances, works of art, oral presentations, portfolios, and group activities.  They are powerful tools that can both give feedback to students as well as collect data for assessment.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4000" smtClean="0"/>
              <a:t>Assessment Vs. Grading Concerns</a:t>
            </a:r>
          </a:p>
        </p:txBody>
      </p:sp>
      <p:sp>
        <p:nvSpPr>
          <p:cNvPr id="53251" name="Rectangle 3"/>
          <p:cNvSpPr>
            <a:spLocks noGrp="1" noChangeArrowheads="1"/>
          </p:cNvSpPr>
          <p:nvPr>
            <p:ph type="body" idx="1"/>
          </p:nvPr>
        </p:nvSpPr>
        <p:spPr/>
        <p:txBody>
          <a:bodyPr/>
          <a:lstStyle/>
          <a:p>
            <a:pPr eaLnBrk="1" hangingPunct="1">
              <a:lnSpc>
                <a:spcPct val="90000"/>
              </a:lnSpc>
            </a:pPr>
            <a:r>
              <a:rPr lang="en-US" smtClean="0"/>
              <a:t>Grading rubrics may include criteria that are not related to the learning outcome being assessed.  These criteria are used for grading, but ignored for assessment.</a:t>
            </a:r>
          </a:p>
          <a:p>
            <a:pPr eaLnBrk="1" hangingPunct="1">
              <a:lnSpc>
                <a:spcPct val="90000"/>
              </a:lnSpc>
            </a:pPr>
            <a:r>
              <a:rPr lang="en-US" smtClean="0"/>
              <a:t>Grading requires more precision than assessment.</a:t>
            </a:r>
          </a:p>
          <a:p>
            <a:pPr eaLnBrk="1" hangingPunct="1">
              <a:lnSpc>
                <a:spcPct val="90000"/>
              </a:lnSpc>
            </a:pPr>
            <a:r>
              <a:rPr lang="en-US" smtClean="0"/>
              <a:t>If multiple faculty will use the rubric for grading or assessment, they should be calibrated to get inter-reader reliability.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Rubrics can:</a:t>
            </a:r>
          </a:p>
        </p:txBody>
      </p:sp>
      <p:sp>
        <p:nvSpPr>
          <p:cNvPr id="61443" name="Rectangle 3"/>
          <p:cNvSpPr>
            <a:spLocks noGrp="1" noChangeArrowheads="1"/>
          </p:cNvSpPr>
          <p:nvPr>
            <p:ph type="body" idx="1"/>
          </p:nvPr>
        </p:nvSpPr>
        <p:spPr>
          <a:xfrm>
            <a:off x="457200" y="1219200"/>
            <a:ext cx="8229600" cy="4876800"/>
          </a:xfrm>
        </p:spPr>
        <p:txBody>
          <a:bodyPr/>
          <a:lstStyle/>
          <a:p>
            <a:pPr eaLnBrk="1" hangingPunct="1">
              <a:lnSpc>
                <a:spcPct val="80000"/>
              </a:lnSpc>
            </a:pPr>
            <a:r>
              <a:rPr lang="en-US" sz="2800" smtClean="0"/>
              <a:t>Speed up grading</a:t>
            </a:r>
          </a:p>
          <a:p>
            <a:pPr eaLnBrk="1" hangingPunct="1">
              <a:lnSpc>
                <a:spcPct val="80000"/>
              </a:lnSpc>
            </a:pPr>
            <a:r>
              <a:rPr lang="en-US" sz="2800" smtClean="0"/>
              <a:t>Provide routine feedback for students.</a:t>
            </a:r>
          </a:p>
          <a:p>
            <a:pPr eaLnBrk="1" hangingPunct="1">
              <a:lnSpc>
                <a:spcPct val="80000"/>
              </a:lnSpc>
            </a:pPr>
            <a:r>
              <a:rPr lang="en-US" sz="2800" smtClean="0"/>
              <a:t>Clarify expectations to students.</a:t>
            </a:r>
          </a:p>
          <a:p>
            <a:pPr eaLnBrk="1" hangingPunct="1">
              <a:lnSpc>
                <a:spcPct val="80000"/>
              </a:lnSpc>
            </a:pPr>
            <a:r>
              <a:rPr lang="en-US" sz="2800" smtClean="0"/>
              <a:t>Reduce student grade complaints.</a:t>
            </a:r>
          </a:p>
          <a:p>
            <a:pPr eaLnBrk="1" hangingPunct="1">
              <a:lnSpc>
                <a:spcPct val="80000"/>
              </a:lnSpc>
            </a:pPr>
            <a:r>
              <a:rPr lang="en-US" sz="2800" smtClean="0"/>
              <a:t>Improve the reliability and validity of assessment and grades.</a:t>
            </a:r>
          </a:p>
          <a:p>
            <a:pPr eaLnBrk="1" hangingPunct="1">
              <a:lnSpc>
                <a:spcPct val="80000"/>
              </a:lnSpc>
            </a:pPr>
            <a:r>
              <a:rPr lang="en-US" sz="2800" smtClean="0"/>
              <a:t>Make grading and assessment more efficient and effective by focusing the faculty member on the important dimensions.</a:t>
            </a:r>
          </a:p>
          <a:p>
            <a:pPr eaLnBrk="1" hangingPunct="1">
              <a:lnSpc>
                <a:spcPct val="80000"/>
              </a:lnSpc>
            </a:pPr>
            <a:r>
              <a:rPr lang="en-US" sz="2800" smtClean="0"/>
              <a:t>Help faculty create better assignments that ensure that students display what you want them to demonstrate.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762000"/>
          </a:xfrm>
        </p:spPr>
        <p:txBody>
          <a:bodyPr/>
          <a:lstStyle/>
          <a:p>
            <a:pPr eaLnBrk="1" hangingPunct="1">
              <a:defRPr/>
            </a:pPr>
            <a:r>
              <a:rPr lang="en-US" sz="3200" smtClean="0"/>
              <a:t>Suggestions for use of rubrics in classes.</a:t>
            </a:r>
          </a:p>
        </p:txBody>
      </p:sp>
      <p:sp>
        <p:nvSpPr>
          <p:cNvPr id="62467" name="Rectangle 3"/>
          <p:cNvSpPr>
            <a:spLocks noGrp="1" noChangeArrowheads="1"/>
          </p:cNvSpPr>
          <p:nvPr>
            <p:ph type="body" idx="1"/>
          </p:nvPr>
        </p:nvSpPr>
        <p:spPr>
          <a:xfrm>
            <a:off x="457200" y="990600"/>
            <a:ext cx="8229600" cy="5638800"/>
          </a:xfrm>
        </p:spPr>
        <p:txBody>
          <a:bodyPr/>
          <a:lstStyle/>
          <a:p>
            <a:pPr eaLnBrk="1" hangingPunct="1"/>
            <a:r>
              <a:rPr lang="en-US" sz="2400" smtClean="0"/>
              <a:t>Hand out the grading rubric with the assignment so students will know your expectations.</a:t>
            </a:r>
          </a:p>
          <a:p>
            <a:pPr eaLnBrk="1" hangingPunct="1"/>
            <a:r>
              <a:rPr lang="en-US" sz="2400" smtClean="0"/>
              <a:t>Use a rubric for grading student work, and return the rubric with the grading on it.</a:t>
            </a:r>
          </a:p>
          <a:p>
            <a:pPr eaLnBrk="1" hangingPunct="1"/>
            <a:r>
              <a:rPr lang="en-US" sz="2400" smtClean="0"/>
              <a:t>Develop a rubric with your students for an assignment or a group project.</a:t>
            </a:r>
          </a:p>
          <a:p>
            <a:pPr eaLnBrk="1" hangingPunct="1"/>
            <a:r>
              <a:rPr lang="en-US" sz="2400" smtClean="0"/>
              <a:t>Have students apply the rubric to other products before they do their own assignment.</a:t>
            </a:r>
          </a:p>
          <a:p>
            <a:pPr eaLnBrk="1" hangingPunct="1"/>
            <a:r>
              <a:rPr lang="en-US" sz="2400" smtClean="0"/>
              <a:t>Have students exchange draft papers and give peer feedback using the rubric; then give a few days before the final draft is turned in.</a:t>
            </a:r>
          </a:p>
          <a:p>
            <a:pPr eaLnBrk="1" hangingPunct="1"/>
            <a:r>
              <a:rPr lang="en-US" sz="2400" smtClean="0"/>
              <a:t>Have students self-assess their products, and compare their assessment with that of the faculty.</a:t>
            </a:r>
          </a:p>
          <a:p>
            <a:pPr eaLnBrk="1" hangingPunct="1"/>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838200"/>
          </a:xfrm>
        </p:spPr>
        <p:txBody>
          <a:bodyPr/>
          <a:lstStyle/>
          <a:p>
            <a:pPr eaLnBrk="1" hangingPunct="1">
              <a:defRPr/>
            </a:pPr>
            <a:r>
              <a:rPr lang="en-US" sz="4000" smtClean="0"/>
              <a:t>Typical Four-Point Rubric Levels</a:t>
            </a:r>
          </a:p>
        </p:txBody>
      </p:sp>
      <p:sp>
        <p:nvSpPr>
          <p:cNvPr id="63491" name="Rectangle 3"/>
          <p:cNvSpPr>
            <a:spLocks noGrp="1" noChangeArrowheads="1"/>
          </p:cNvSpPr>
          <p:nvPr>
            <p:ph type="body" idx="1"/>
          </p:nvPr>
        </p:nvSpPr>
        <p:spPr>
          <a:xfrm>
            <a:off x="457200" y="1143000"/>
            <a:ext cx="8229600" cy="4953000"/>
          </a:xfrm>
        </p:spPr>
        <p:txBody>
          <a:bodyPr/>
          <a:lstStyle/>
          <a:p>
            <a:pPr marL="609600" indent="-609600" eaLnBrk="1" hangingPunct="1">
              <a:lnSpc>
                <a:spcPct val="80000"/>
              </a:lnSpc>
              <a:buFontTx/>
              <a:buAutoNum type="arabicPeriod"/>
            </a:pPr>
            <a:r>
              <a:rPr lang="en-US" sz="2400" b="1" smtClean="0"/>
              <a:t>Below Expectations</a:t>
            </a:r>
            <a:r>
              <a:rPr lang="en-US" sz="2400" smtClean="0"/>
              <a:t>.  Student’s demonstrated level of understanding clearly does not meet our expectations.  Major components may be missing, inaccurate, or irrelevant to the task.</a:t>
            </a:r>
          </a:p>
          <a:p>
            <a:pPr marL="609600" indent="-609600" eaLnBrk="1" hangingPunct="1">
              <a:lnSpc>
                <a:spcPct val="80000"/>
              </a:lnSpc>
              <a:buFontTx/>
              <a:buAutoNum type="arabicPeriod"/>
            </a:pPr>
            <a:r>
              <a:rPr lang="en-US" sz="2400" b="1" smtClean="0"/>
              <a:t>Needs Improvement.</a:t>
            </a:r>
            <a:r>
              <a:rPr lang="en-US" sz="2400" smtClean="0"/>
              <a:t>  Student needs to demonstrate a deeper understanding to meet our expectations, but does show some understanding; student may not fully develop ideas or may use concepts incorrectly.</a:t>
            </a:r>
          </a:p>
          <a:p>
            <a:pPr marL="609600" indent="-609600" eaLnBrk="1" hangingPunct="1">
              <a:lnSpc>
                <a:spcPct val="80000"/>
              </a:lnSpc>
              <a:buFontTx/>
              <a:buAutoNum type="arabicPeriod"/>
            </a:pPr>
            <a:r>
              <a:rPr lang="en-US" sz="2400" b="1" smtClean="0"/>
              <a:t>Meets Expectations.</a:t>
            </a:r>
            <a:r>
              <a:rPr lang="en-US" sz="2400" smtClean="0"/>
              <a:t>  Student meets our expectations, performs at a level acceptable for graduation, demonstrates good understanding, etc.</a:t>
            </a:r>
          </a:p>
          <a:p>
            <a:pPr marL="609600" indent="-609600" eaLnBrk="1" hangingPunct="1">
              <a:lnSpc>
                <a:spcPct val="80000"/>
              </a:lnSpc>
              <a:buFontTx/>
              <a:buAutoNum type="arabicPeriod"/>
            </a:pPr>
            <a:r>
              <a:rPr lang="en-US" sz="2400" b="1" smtClean="0"/>
              <a:t>Exceeds Expectations.</a:t>
            </a:r>
            <a:r>
              <a:rPr lang="en-US" sz="2400" smtClean="0"/>
              <a:t>  Student exceeds our expectations, performs at a sophisticated level, identifies subtle nuances, develops fresh insights, integrates ideas in creative ways, etc.</a:t>
            </a:r>
            <a:endParaRPr 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Rubric Category Labels</a:t>
            </a:r>
          </a:p>
        </p:txBody>
      </p:sp>
      <p:sp>
        <p:nvSpPr>
          <p:cNvPr id="64515" name="Rectangle 3"/>
          <p:cNvSpPr>
            <a:spLocks noGrp="1" noChangeArrowheads="1"/>
          </p:cNvSpPr>
          <p:nvPr>
            <p:ph type="body" idx="1"/>
          </p:nvPr>
        </p:nvSpPr>
        <p:spPr/>
        <p:txBody>
          <a:bodyPr/>
          <a:lstStyle/>
          <a:p>
            <a:pPr eaLnBrk="1" hangingPunct="1"/>
            <a:r>
              <a:rPr lang="en-US" smtClean="0"/>
              <a:t>Unacceptable, Marginal, Acceptable, Exemplary</a:t>
            </a:r>
          </a:p>
          <a:p>
            <a:pPr eaLnBrk="1" hangingPunct="1"/>
            <a:r>
              <a:rPr lang="en-US" smtClean="0"/>
              <a:t>Below Expectations, Developing, Meets Expectations, Exceeds Expectations</a:t>
            </a:r>
          </a:p>
          <a:p>
            <a:pPr eaLnBrk="1" hangingPunct="1"/>
            <a:r>
              <a:rPr lang="en-US" smtClean="0"/>
              <a:t>Novice, Apprentice, Proficient, Expert</a:t>
            </a:r>
          </a:p>
          <a:p>
            <a:pPr eaLnBrk="1" hangingPunct="1"/>
            <a:r>
              <a:rPr lang="en-US" smtClean="0"/>
              <a:t>Below Basic, Basic, Proficient, Advanced</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Create a Rubric</a:t>
            </a:r>
          </a:p>
        </p:txBody>
      </p:sp>
      <p:sp>
        <p:nvSpPr>
          <p:cNvPr id="65539" name="Rectangle 3"/>
          <p:cNvSpPr>
            <a:spLocks noGrp="1" noChangeArrowheads="1"/>
          </p:cNvSpPr>
          <p:nvPr>
            <p:ph type="body" idx="1"/>
          </p:nvPr>
        </p:nvSpPr>
        <p:spPr>
          <a:xfrm>
            <a:off x="457200" y="1905000"/>
            <a:ext cx="8229600" cy="3505200"/>
          </a:xfrm>
        </p:spPr>
        <p:txBody>
          <a:bodyPr/>
          <a:lstStyle/>
          <a:p>
            <a:pPr eaLnBrk="1" hangingPunct="1"/>
            <a:r>
              <a:rPr lang="en-US" sz="3600" smtClean="0"/>
              <a:t>Adapt an already-existing rubric</a:t>
            </a:r>
          </a:p>
          <a:p>
            <a:pPr eaLnBrk="1" hangingPunct="1"/>
            <a:r>
              <a:rPr lang="en-US" sz="3600" smtClean="0"/>
              <a:t>Analytic method</a:t>
            </a:r>
          </a:p>
          <a:p>
            <a:pPr eaLnBrk="1" hangingPunct="1"/>
            <a:r>
              <a:rPr lang="en-US" sz="3600" smtClean="0"/>
              <a:t>Expert systems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b="1" smtClean="0">
                <a:effectLst/>
              </a:rPr>
              <a:t>Steps for Creating a Rubric: Analytic Method</a:t>
            </a:r>
          </a:p>
        </p:txBody>
      </p:sp>
      <p:sp>
        <p:nvSpPr>
          <p:cNvPr id="68611" name="Rectangle 3"/>
          <p:cNvSpPr>
            <a:spLocks noGrp="1" noChangeArrowheads="1"/>
          </p:cNvSpPr>
          <p:nvPr>
            <p:ph type="body" idx="1"/>
          </p:nvPr>
        </p:nvSpPr>
        <p:spPr/>
        <p:txBody>
          <a:bodyPr/>
          <a:lstStyle/>
          <a:p>
            <a:pPr eaLnBrk="1" hangingPunct="1">
              <a:lnSpc>
                <a:spcPct val="80000"/>
              </a:lnSpc>
              <a:buFontTx/>
              <a:buNone/>
            </a:pPr>
            <a:r>
              <a:rPr lang="en-US" sz="2000" smtClean="0"/>
              <a:t>1. Identify what you are assessing, e.g., critical thinking.</a:t>
            </a:r>
          </a:p>
          <a:p>
            <a:pPr eaLnBrk="1" hangingPunct="1">
              <a:lnSpc>
                <a:spcPct val="80000"/>
              </a:lnSpc>
              <a:buFontTx/>
              <a:buNone/>
            </a:pPr>
            <a:r>
              <a:rPr lang="en-US" sz="2000" smtClean="0"/>
              <a:t>2. Identify the characteristics of what you are assessing, e.g., appropriate use of evidence, recognition of logical fallacies.</a:t>
            </a:r>
          </a:p>
          <a:p>
            <a:pPr eaLnBrk="1" hangingPunct="1">
              <a:lnSpc>
                <a:spcPct val="80000"/>
              </a:lnSpc>
              <a:buFontTx/>
              <a:buNone/>
            </a:pPr>
            <a:r>
              <a:rPr lang="en-US" sz="2000" smtClean="0"/>
              <a:t>3. Describe the best work you could expect using these characteristics. This describes the top category.</a:t>
            </a:r>
          </a:p>
          <a:p>
            <a:pPr eaLnBrk="1" hangingPunct="1">
              <a:lnSpc>
                <a:spcPct val="80000"/>
              </a:lnSpc>
              <a:buFontTx/>
              <a:buNone/>
            </a:pPr>
            <a:r>
              <a:rPr lang="en-US" sz="2000" smtClean="0"/>
              <a:t>4. Describe the worst acceptable product using these characteristics. This describes the lowest acceptable category.</a:t>
            </a:r>
          </a:p>
          <a:p>
            <a:pPr eaLnBrk="1" hangingPunct="1">
              <a:lnSpc>
                <a:spcPct val="80000"/>
              </a:lnSpc>
              <a:buFontTx/>
              <a:buNone/>
            </a:pPr>
            <a:r>
              <a:rPr lang="en-US" sz="2000" smtClean="0"/>
              <a:t>5. Describe an unacceptable product. This describes the lowest category.</a:t>
            </a:r>
          </a:p>
          <a:p>
            <a:pPr eaLnBrk="1" hangingPunct="1">
              <a:lnSpc>
                <a:spcPct val="80000"/>
              </a:lnSpc>
              <a:buFontTx/>
              <a:buNone/>
            </a:pPr>
            <a:r>
              <a:rPr lang="en-US" sz="2000" smtClean="0"/>
              <a:t>6. Develop descriptions of intermediate-level products and assign them to intermediate categories. You might decide to develop a scale with five levels (e.g., unacceptable, marginal, acceptable, competent, outstanding), three levels (e.g., novice, competent, exemplary), or any other set that is meaningful.</a:t>
            </a:r>
          </a:p>
          <a:p>
            <a:pPr eaLnBrk="1" hangingPunct="1">
              <a:lnSpc>
                <a:spcPct val="80000"/>
              </a:lnSpc>
              <a:buFontTx/>
              <a:buNone/>
            </a:pPr>
            <a:r>
              <a:rPr lang="en-US" sz="2000" smtClean="0"/>
              <a:t>7. Ask colleagues who were not involved in the rubric’s development to apply it to some products or behaviors and revise as needed to eliminate ambiguities.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b="1" smtClean="0">
                <a:effectLst/>
              </a:rPr>
              <a:t>Steps for Creating a Rubric: Expert Systems Method</a:t>
            </a:r>
          </a:p>
        </p:txBody>
      </p:sp>
      <p:sp>
        <p:nvSpPr>
          <p:cNvPr id="69635" name="Rectangle 3"/>
          <p:cNvSpPr>
            <a:spLocks noGrp="1" noChangeArrowheads="1"/>
          </p:cNvSpPr>
          <p:nvPr>
            <p:ph type="body" idx="1"/>
          </p:nvPr>
        </p:nvSpPr>
        <p:spPr/>
        <p:txBody>
          <a:bodyPr/>
          <a:lstStyle/>
          <a:p>
            <a:pPr eaLnBrk="1" hangingPunct="1">
              <a:lnSpc>
                <a:spcPct val="90000"/>
              </a:lnSpc>
              <a:buFontTx/>
              <a:buNone/>
            </a:pPr>
            <a:r>
              <a:rPr lang="en-US" sz="2800" smtClean="0"/>
              <a:t>1. Have experts sort sample documents into piles with category labels.</a:t>
            </a:r>
          </a:p>
          <a:p>
            <a:pPr eaLnBrk="1" hangingPunct="1">
              <a:lnSpc>
                <a:spcPct val="90000"/>
              </a:lnSpc>
              <a:buFontTx/>
              <a:buNone/>
            </a:pPr>
            <a:r>
              <a:rPr lang="en-US" sz="2800" smtClean="0"/>
              <a:t>2. Determine the characteristics that discriminate between adjacent piles.</a:t>
            </a:r>
          </a:p>
          <a:p>
            <a:pPr eaLnBrk="1" hangingPunct="1">
              <a:lnSpc>
                <a:spcPct val="90000"/>
              </a:lnSpc>
              <a:buFontTx/>
              <a:buNone/>
            </a:pPr>
            <a:r>
              <a:rPr lang="en-US" sz="2800" smtClean="0"/>
              <a:t>3. Use these characteristics to describe each category.</a:t>
            </a:r>
          </a:p>
          <a:p>
            <a:pPr eaLnBrk="1" hangingPunct="1">
              <a:lnSpc>
                <a:spcPct val="90000"/>
              </a:lnSpc>
              <a:buFontTx/>
              <a:buNone/>
            </a:pPr>
            <a:r>
              <a:rPr lang="en-US" sz="2800" smtClean="0"/>
              <a:t>4. Ask colleagues who were not involved in the rubric’s development to apply it to some products or behaviors and revise as needed to eliminate ambiguities.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z="4000" smtClean="0"/>
              <a:t>There are different ways to use rubrics when reading document</a:t>
            </a:r>
          </a:p>
        </p:txBody>
      </p:sp>
      <p:sp>
        <p:nvSpPr>
          <p:cNvPr id="66563" name="Rectangle 3"/>
          <p:cNvSpPr>
            <a:spLocks noGrp="1" noChangeArrowheads="1"/>
          </p:cNvSpPr>
          <p:nvPr>
            <p:ph type="body" idx="1"/>
          </p:nvPr>
        </p:nvSpPr>
        <p:spPr>
          <a:xfrm>
            <a:off x="457200" y="2209800"/>
            <a:ext cx="8229600" cy="3886200"/>
          </a:xfrm>
        </p:spPr>
        <p:txBody>
          <a:bodyPr/>
          <a:lstStyle/>
          <a:p>
            <a:pPr eaLnBrk="1" hangingPunct="1"/>
            <a:r>
              <a:rPr lang="en-US" smtClean="0"/>
              <a:t>One reader/document</a:t>
            </a:r>
          </a:p>
          <a:p>
            <a:pPr eaLnBrk="1" hangingPunct="1"/>
            <a:r>
              <a:rPr lang="en-US" smtClean="0"/>
              <a:t>Two independent readers/document, perhaps with a third reader to resolve discrepancies.</a:t>
            </a:r>
          </a:p>
          <a:p>
            <a:pPr eaLnBrk="1" hangingPunct="1"/>
            <a:r>
              <a:rPr lang="en-US" smtClean="0"/>
              <a:t>Paired readers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z="4000" smtClean="0"/>
              <a:t>Before hosting an assessment party</a:t>
            </a:r>
          </a:p>
        </p:txBody>
      </p:sp>
      <p:sp>
        <p:nvSpPr>
          <p:cNvPr id="67587" name="Rectangle 3"/>
          <p:cNvSpPr>
            <a:spLocks noGrp="1" noChangeArrowheads="1"/>
          </p:cNvSpPr>
          <p:nvPr>
            <p:ph type="body" idx="1"/>
          </p:nvPr>
        </p:nvSpPr>
        <p:spPr>
          <a:xfrm>
            <a:off x="457200" y="2133600"/>
            <a:ext cx="8229600" cy="3962400"/>
          </a:xfrm>
        </p:spPr>
        <p:txBody>
          <a:bodyPr/>
          <a:lstStyle/>
          <a:p>
            <a:pPr eaLnBrk="1" hangingPunct="1"/>
            <a:r>
              <a:rPr lang="en-US" smtClean="0"/>
              <a:t>Develop and pilot test the rubric</a:t>
            </a:r>
          </a:p>
          <a:p>
            <a:pPr eaLnBrk="1" hangingPunct="1"/>
            <a:r>
              <a:rPr lang="en-US" smtClean="0"/>
              <a:t>Select examples of weak, medium, and strong student work</a:t>
            </a:r>
          </a:p>
          <a:p>
            <a:pPr eaLnBrk="1" hangingPunct="1"/>
            <a:r>
              <a:rPr lang="en-US" smtClean="0"/>
              <a:t>Develop a system for recording scores.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274638"/>
            <a:ext cx="8229600" cy="5059362"/>
          </a:xfrm>
        </p:spPr>
        <p:txBody>
          <a:bodyPr/>
          <a:lstStyle/>
          <a:p>
            <a:pPr eaLnBrk="1" hangingPunct="1">
              <a:defRPr/>
            </a:pPr>
            <a:r>
              <a:rPr lang="en-US" smtClean="0"/>
              <a:t>Rubrics are used to classify materials that vary along a continuum, and the use of rubrics can reduce the subjectivity of grading and assessment.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28600"/>
            <a:ext cx="8229600" cy="5715000"/>
          </a:xfrm>
        </p:spPr>
        <p:txBody>
          <a:bodyPr/>
          <a:lstStyle/>
          <a:p>
            <a:pPr eaLnBrk="1" hangingPunct="1">
              <a:defRPr/>
            </a:pPr>
            <a:r>
              <a:rPr lang="en-US" smtClean="0"/>
              <a:t>Using the rubrics, you can gather data on the percent of students achieving at each level for each outcome assessed.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457200" y="228600"/>
            <a:ext cx="8229600" cy="685800"/>
          </a:xfrm>
        </p:spPr>
        <p:txBody>
          <a:bodyPr/>
          <a:lstStyle/>
          <a:p>
            <a:pPr eaLnBrk="1" hangingPunct="1">
              <a:defRPr/>
            </a:pPr>
            <a:r>
              <a:rPr lang="en-US" sz="2800" smtClean="0"/>
              <a:t>WASC uses a rubric to assess our outcomes.</a:t>
            </a:r>
          </a:p>
        </p:txBody>
      </p:sp>
      <p:pic>
        <p:nvPicPr>
          <p:cNvPr id="34819" name="Picture 8" descr="WASC rubric assessment 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893763"/>
            <a:ext cx="9144000" cy="5964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457200" y="228600"/>
            <a:ext cx="8229600" cy="5791200"/>
          </a:xfrm>
        </p:spPr>
        <p:txBody>
          <a:bodyPr/>
          <a:lstStyle/>
          <a:p>
            <a:pPr eaLnBrk="1" hangingPunct="1"/>
            <a:r>
              <a:rPr lang="en-US" smtClean="0">
                <a:effectLst/>
              </a:rPr>
              <a:t>For links to online rubrics, go to http://www.calstate.edu/itl/resources/assessment/scoring-rubrics-examples.shtml</a:t>
            </a:r>
            <a:endParaRPr lang="en-US" sz="3600" b="1" smtClean="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smtClean="0"/>
              <a:t>There are two major types of scoring rubrics:</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Holistic scoring, which produces one global, holistic score.  This is the type of rubric that we use for the GWE scoring and for the English 350 readings.</a:t>
            </a:r>
          </a:p>
          <a:p>
            <a:pPr eaLnBrk="1" hangingPunct="1">
              <a:lnSpc>
                <a:spcPct val="90000"/>
              </a:lnSpc>
            </a:pPr>
            <a:r>
              <a:rPr lang="en-US" smtClean="0"/>
              <a:t>Analytic rubrics, which produce separate, holistic scoring of specific characteristics of student work.  These can be very useful in extracting data on student learning outcomes.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228600"/>
            <a:ext cx="8229600" cy="6172200"/>
          </a:xfrm>
        </p:spPr>
        <p:txBody>
          <a:bodyPr/>
          <a:lstStyle/>
          <a:p>
            <a:pPr eaLnBrk="1" hangingPunct="1">
              <a:defRPr/>
            </a:pPr>
            <a:r>
              <a:rPr lang="en-US" smtClean="0"/>
              <a:t>The following are 4-point and six-point holistic rubrics for critical thinking.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Holistic Critical Thinking Scoring Rubric </a:t>
            </a:r>
            <a:r>
              <a:rPr lang="en-US" dirty="0" err="1" smtClean="0"/>
              <a:t>Facione</a:t>
            </a:r>
            <a:r>
              <a:rPr lang="en-US" dirty="0" smtClean="0"/>
              <a:t> and </a:t>
            </a:r>
            <a:r>
              <a:rPr lang="en-US" dirty="0" err="1" smtClean="0"/>
              <a:t>Facione</a:t>
            </a:r>
            <a:endParaRPr lang="en-US" dirty="0"/>
          </a:p>
        </p:txBody>
      </p:sp>
      <p:pic>
        <p:nvPicPr>
          <p:cNvPr id="9218" name="Picture 5" descr="001 holistic rubric"/>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438400" y="381000"/>
            <a:ext cx="4625975" cy="58515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7" descr="002 holistic rubric 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304800"/>
            <a:ext cx="4408488"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8" descr="002 holistic rubric 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381000"/>
            <a:ext cx="4648200" cy="340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Rectangle 4" hidden="1"/>
          <p:cNvSpPr>
            <a:spLocks noGrp="1" noChangeArrowheads="1"/>
          </p:cNvSpPr>
          <p:nvPr>
            <p:ph type="title"/>
          </p:nvPr>
        </p:nvSpPr>
        <p:spPr>
          <a:xfrm>
            <a:off x="685800" y="4191000"/>
            <a:ext cx="8229600" cy="1143000"/>
          </a:xfrm>
        </p:spPr>
        <p:txBody>
          <a:bodyPr/>
          <a:lstStyle/>
          <a:p>
            <a:pPr eaLnBrk="1" hangingPunct="1"/>
            <a:r>
              <a:rPr lang="en-US" dirty="0" smtClean="0"/>
              <a:t>Portland State University Studies Program Holistic Critical Thinking Rubric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457200" y="274638"/>
            <a:ext cx="8229600" cy="639762"/>
          </a:xfrm>
        </p:spPr>
        <p:txBody>
          <a:bodyPr/>
          <a:lstStyle/>
          <a:p>
            <a:pPr eaLnBrk="1" hangingPunct="1"/>
            <a:r>
              <a:rPr lang="en-US" sz="3600" smtClean="0"/>
              <a:t>GWE Rubric CSUDH; Holistic scoring</a:t>
            </a:r>
          </a:p>
        </p:txBody>
      </p:sp>
      <p:sp>
        <p:nvSpPr>
          <p:cNvPr id="11267" name="Rectangle 7"/>
          <p:cNvSpPr>
            <a:spLocks noGrp="1" noChangeArrowheads="1"/>
          </p:cNvSpPr>
          <p:nvPr>
            <p:ph type="body" idx="1"/>
          </p:nvPr>
        </p:nvSpPr>
        <p:spPr>
          <a:xfrm>
            <a:off x="457200" y="990600"/>
            <a:ext cx="8229600" cy="5715000"/>
          </a:xfrm>
        </p:spPr>
        <p:txBody>
          <a:bodyPr/>
          <a:lstStyle/>
          <a:p>
            <a:pPr eaLnBrk="1" hangingPunct="1"/>
            <a:r>
              <a:rPr lang="en-US" sz="1000" b="1" smtClean="0"/>
              <a:t>6</a:t>
            </a:r>
            <a:r>
              <a:rPr lang="en-US" sz="1000" smtClean="0"/>
              <a:t> </a:t>
            </a:r>
            <a:r>
              <a:rPr lang="en-US" sz="1000" b="1" u="sng" smtClean="0"/>
              <a:t>Superior</a:t>
            </a:r>
            <a:r>
              <a:rPr lang="en-US" sz="1000" smtClean="0"/>
              <a:t>  A </a:t>
            </a:r>
            <a:r>
              <a:rPr lang="en-US" sz="1000" b="1" smtClean="0"/>
              <a:t>6</a:t>
            </a:r>
            <a:r>
              <a:rPr lang="en-US" sz="1000" smtClean="0"/>
              <a:t> essay demonstrates superior writing, but may have minor flaws.  A typical essay in this category:</a:t>
            </a:r>
            <a:br>
              <a:rPr lang="en-US" sz="1000" smtClean="0"/>
            </a:br>
            <a:r>
              <a:rPr lang="en-US" sz="1000" smtClean="0"/>
              <a:t>Addresses the topic clearly and responds effectively to all aspects of the task. Demonstrates a thorough critical understanding of the prompt in developing an insightful response. Explores the issues thoughtfully and in depth. Is coherently organized and developed, with ideas supported by apt reasons and well-chosen examples. Has an effective, fluent style marked by syntactic variety and a clear command of language. Is generally free from errors in grammar, usage, and mechanics.</a:t>
            </a:r>
            <a:r>
              <a:rPr lang="en-US" sz="1000" b="1" smtClean="0"/>
              <a:t/>
            </a:r>
            <a:br>
              <a:rPr lang="en-US" sz="1000" b="1" smtClean="0"/>
            </a:br>
            <a:r>
              <a:rPr lang="en-US" sz="1000" b="1" smtClean="0"/>
              <a:t>5 </a:t>
            </a:r>
            <a:r>
              <a:rPr lang="en-US" sz="1000" b="1" u="sng" smtClean="0"/>
              <a:t>Strong</a:t>
            </a:r>
            <a:r>
              <a:rPr lang="en-US" sz="1000" smtClean="0"/>
              <a:t>  A </a:t>
            </a:r>
            <a:r>
              <a:rPr lang="en-US" sz="1000" b="1" smtClean="0"/>
              <a:t>5</a:t>
            </a:r>
            <a:r>
              <a:rPr lang="en-US" sz="1000" smtClean="0"/>
              <a:t> essay demonstrates clearly competent writing.  It may have some errors, but they are not serious enough to distract or confuse the reader.  A typical essay in this category:</a:t>
            </a:r>
            <a:br>
              <a:rPr lang="en-US" sz="1000" smtClean="0"/>
            </a:br>
            <a:r>
              <a:rPr lang="en-US" sz="1000" smtClean="0"/>
              <a:t>Clearly addresses the topic, but may respond to some aspects of the task more effectively than others. Demonstrates a sound critical understanding of the prompt in developing a well-reasoned response. Shows some depth and complexity of thought. Is well-organized and developed, with ideas supported by appropriate reasons and examples. Displays some syntactic variety and facility in the use of language. May have a few errors in grammar, usage, and mechanics.</a:t>
            </a:r>
            <a:r>
              <a:rPr lang="en-US" sz="1000" b="1" smtClean="0"/>
              <a:t/>
            </a:r>
            <a:br>
              <a:rPr lang="en-US" sz="1000" b="1" smtClean="0"/>
            </a:br>
            <a:r>
              <a:rPr lang="en-US" sz="1000" b="1" smtClean="0"/>
              <a:t>4 </a:t>
            </a:r>
            <a:r>
              <a:rPr lang="en-US" sz="1000" b="1" u="sng" smtClean="0"/>
              <a:t>Adequate</a:t>
            </a:r>
            <a:r>
              <a:rPr lang="en-US" sz="1000" smtClean="0"/>
              <a:t>  A </a:t>
            </a:r>
            <a:r>
              <a:rPr lang="en-US" sz="1000" b="1" smtClean="0"/>
              <a:t>4</a:t>
            </a:r>
            <a:r>
              <a:rPr lang="en-US" sz="1000" smtClean="0"/>
              <a:t> essay demonstrates adequate writing.  It may have some errors that distract the reader, but they do not significantly obscure meaning.  A typical essay in this category:</a:t>
            </a:r>
            <a:br>
              <a:rPr lang="en-US" sz="1000" smtClean="0"/>
            </a:br>
            <a:r>
              <a:rPr lang="en-US" sz="1000" smtClean="0"/>
              <a:t>Addresses the topic, but may slight some aspects of the task. Demonstrates a generally accurate understanding of the prompt in developing a sensible response. May treat the topic simplistically or repetitively. Is adequately organized and developed, generally supporting ideas with reasons and examples. Demonstrates adequate use of syntax and language. May have some errors, but generally demonstrates control of grammar, usage, and mechanics.</a:t>
            </a:r>
            <a:r>
              <a:rPr lang="en-US" sz="1000" b="1" smtClean="0"/>
              <a:t/>
            </a:r>
            <a:br>
              <a:rPr lang="en-US" sz="1000" b="1" smtClean="0"/>
            </a:br>
            <a:r>
              <a:rPr lang="en-US" sz="1000" b="1" smtClean="0"/>
              <a:t>3 </a:t>
            </a:r>
            <a:r>
              <a:rPr lang="en-US" sz="1000" b="1" u="sng" smtClean="0"/>
              <a:t>Sub-Marginal</a:t>
            </a:r>
            <a:r>
              <a:rPr lang="en-US" sz="1000" smtClean="0"/>
              <a:t>  A </a:t>
            </a:r>
            <a:r>
              <a:rPr lang="en-US" sz="1000" b="1" smtClean="0"/>
              <a:t>3</a:t>
            </a:r>
            <a:r>
              <a:rPr lang="en-US" sz="1000" smtClean="0"/>
              <a:t> essay demonstrates developing writing competence, but is flawed in some significant way(s).  A typical essay in this category reveals </a:t>
            </a:r>
            <a:r>
              <a:rPr lang="en-US" sz="1000" i="1" smtClean="0"/>
              <a:t>one or more</a:t>
            </a:r>
            <a:r>
              <a:rPr lang="en-US" sz="1000" smtClean="0"/>
              <a:t> of the following weaknesses:</a:t>
            </a:r>
            <a:br>
              <a:rPr lang="en-US" sz="1000" smtClean="0"/>
            </a:br>
            <a:r>
              <a:rPr lang="en-US" sz="1000" smtClean="0"/>
              <a:t>Distorts or neglects aspects of the task. Demonstrates some understanding of the prompt, but may misconstrue parts of it or make limited use of it in developing a weak response. Lacks focus, or demonstrates confused or simplistic thinking. Is poorly organized and developed, presenting generalizations without adequate and appropriate support or presenting details without generalizations. Has limited control of syntax and vocabulary. Has an accumulation of errors in grammar, usage, and mechanics that sometimes interfere with meaning.</a:t>
            </a:r>
            <a:r>
              <a:rPr lang="en-US" sz="1000" b="1" smtClean="0"/>
              <a:t/>
            </a:r>
            <a:br>
              <a:rPr lang="en-US" sz="1000" b="1" smtClean="0"/>
            </a:br>
            <a:r>
              <a:rPr lang="en-US" sz="1000" b="1" smtClean="0"/>
              <a:t>2</a:t>
            </a:r>
            <a:r>
              <a:rPr lang="en-US" sz="1000" smtClean="0"/>
              <a:t> </a:t>
            </a:r>
            <a:r>
              <a:rPr lang="en-US" sz="1000" b="1" u="sng" smtClean="0"/>
              <a:t>Inadequate</a:t>
            </a:r>
            <a:r>
              <a:rPr lang="en-US" sz="1000" smtClean="0"/>
              <a:t>  A </a:t>
            </a:r>
            <a:r>
              <a:rPr lang="en-US" sz="1000" b="1" smtClean="0"/>
              <a:t>2</a:t>
            </a:r>
            <a:r>
              <a:rPr lang="en-US" sz="1000" smtClean="0"/>
              <a:t> essay demonstrates seriously flawed writing.  An essay in this category reveals </a:t>
            </a:r>
            <a:r>
              <a:rPr lang="en-US" sz="1000" i="1" smtClean="0"/>
              <a:t>one or more</a:t>
            </a:r>
            <a:r>
              <a:rPr lang="en-US" sz="1000" smtClean="0"/>
              <a:t> of the following weaknesses:</a:t>
            </a:r>
            <a:br>
              <a:rPr lang="en-US" sz="1000" smtClean="0"/>
            </a:br>
            <a:r>
              <a:rPr lang="en-US" sz="1000" smtClean="0"/>
              <a:t>Indicates confusion about the topic or neglects important aspects of the task. Demonstrates very poor understanding of the main points of the prompt, does not use the prompt appropriately in developing a response, or may not use the prompt at all. Lacks focus and coherence, and often fails to communicate its ideas. Has very weak organization and development, providing simplistic generalizations without support. Has inadequate control of syntax and vocabulary. Is marred by numerous errors in grammar, usage, and mechanics that frequently interfere with meaning.</a:t>
            </a:r>
            <a:r>
              <a:rPr lang="en-US" sz="1000" b="1" smtClean="0"/>
              <a:t/>
            </a:r>
            <a:br>
              <a:rPr lang="en-US" sz="1000" b="1" smtClean="0"/>
            </a:br>
            <a:r>
              <a:rPr lang="en-US" sz="1000" b="1" smtClean="0"/>
              <a:t>1</a:t>
            </a:r>
            <a:r>
              <a:rPr lang="en-US" sz="1000" smtClean="0"/>
              <a:t> </a:t>
            </a:r>
            <a:r>
              <a:rPr lang="en-US" sz="1000" b="1" u="sng" smtClean="0"/>
              <a:t>Incompetent</a:t>
            </a:r>
            <a:r>
              <a:rPr lang="en-US" sz="1000" smtClean="0"/>
              <a:t>  A </a:t>
            </a:r>
            <a:r>
              <a:rPr lang="en-US" sz="1000" b="1" smtClean="0"/>
              <a:t>1</a:t>
            </a:r>
            <a:r>
              <a:rPr lang="en-US" sz="1000" smtClean="0"/>
              <a:t> essay demonstrates fundamental deficiencies in writing skills.  A typical essay in this category reveals </a:t>
            </a:r>
            <a:r>
              <a:rPr lang="en-US" sz="1000" i="1" smtClean="0"/>
              <a:t>one or more</a:t>
            </a:r>
            <a:r>
              <a:rPr lang="en-US" sz="1000" smtClean="0"/>
              <a:t> of the following weaknesses:</a:t>
            </a:r>
            <a:br>
              <a:rPr lang="en-US" sz="1000" smtClean="0"/>
            </a:br>
            <a:r>
              <a:rPr lang="en-US" sz="1000" smtClean="0"/>
              <a:t>Suggests an inability to comprehend the question or to respond meaningfully to the topic. Demonstrates little or no ability to understand the prompt or to use it in developing a response. Is unfocused, illogical, or incoherent. Is disorganized and undeveloped, providing little or no relevant support. Lacks basic control of syntax and vocabulary. Has serious and persistent errors in grammar, usage, and mechanics that severely interfere with meaning.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274638"/>
            <a:ext cx="8229600" cy="5516562"/>
          </a:xfrm>
        </p:spPr>
        <p:txBody>
          <a:bodyPr/>
          <a:lstStyle/>
          <a:p>
            <a:pPr eaLnBrk="1" hangingPunct="1">
              <a:defRPr/>
            </a:pPr>
            <a:r>
              <a:rPr lang="en-US" smtClean="0"/>
              <a:t>The following three rubrics are examples of analytic rubrics, which break down the assessment into the specific tasks that students are expected to master.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446</TotalTime>
  <Words>1197</Words>
  <Application>Microsoft Macintosh PowerPoint</Application>
  <PresentationFormat>On-screen Show (4:3)</PresentationFormat>
  <Paragraphs>86</Paragraphs>
  <Slides>32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Tahoma</vt:lpstr>
      <vt:lpstr>Mountain Top</vt:lpstr>
      <vt:lpstr>Default Design</vt:lpstr>
      <vt:lpstr>How to Develop and Use Rubrics</vt:lpstr>
      <vt:lpstr>Rubrics can be used to classify student essays, research reports, projects, performances, works of art, oral presentations, portfolios, and group activities.  They are powerful tools that can both give feedback to students as well as collect data for assessment.</vt:lpstr>
      <vt:lpstr>Rubrics are used to classify materials that vary along a continuum, and the use of rubrics can reduce the subjectivity of grading and assessment.</vt:lpstr>
      <vt:lpstr>There are two major types of scoring rubrics:</vt:lpstr>
      <vt:lpstr>The following are 4-point and six-point holistic rubrics for critical thinking.</vt:lpstr>
      <vt:lpstr>Holistic Critical Thinking Scoring Rubric Facione and Facione</vt:lpstr>
      <vt:lpstr>Portland State University Studies Program Holistic Critical Thinking Rubric</vt:lpstr>
      <vt:lpstr>GWE Rubric CSUDH; Holistic scoring</vt:lpstr>
      <vt:lpstr>The following three rubrics are examples of analytic rubrics, which break down the assessment into the specific tasks that students are expected to master.</vt:lpstr>
      <vt:lpstr>Northeastern Illinois University General Education Critical Thinking Rubric</vt:lpstr>
      <vt:lpstr>Rubrics for Assessing Information Competence in the California State University</vt:lpstr>
      <vt:lpstr>Writing Rubric</vt:lpstr>
      <vt:lpstr>Rubrics have many strengths:</vt:lpstr>
      <vt:lpstr>Rubrics can be useful for grading as well as assessment.</vt:lpstr>
      <vt:lpstr>Rubric example</vt:lpstr>
      <vt:lpstr>Analytic Rubric for Grading Oral Presentations</vt:lpstr>
      <vt:lpstr>Analytic Rubric for Grading Oral Presentations Example</vt:lpstr>
      <vt:lpstr>In this version of the rubric, the faculty checks off aspects of the presentation, and then grades the entire performance holistically.</vt:lpstr>
      <vt:lpstr>The rubric can be amended to include other information, and can combine features used for grading.</vt:lpstr>
      <vt:lpstr>Assessment Vs. Grading Concerns</vt:lpstr>
      <vt:lpstr>Rubrics can:</vt:lpstr>
      <vt:lpstr>Suggestions for use of rubrics in classes.</vt:lpstr>
      <vt:lpstr>Typical Four-Point Rubric Levels</vt:lpstr>
      <vt:lpstr>Rubric Category Labels</vt:lpstr>
      <vt:lpstr>Create a Rubric</vt:lpstr>
      <vt:lpstr>Steps for Creating a Rubric: Analytic Method</vt:lpstr>
      <vt:lpstr>Steps for Creating a Rubric: Expert Systems Method</vt:lpstr>
      <vt:lpstr>There are different ways to use rubrics when reading document</vt:lpstr>
      <vt:lpstr>Before hosting an assessment party</vt:lpstr>
      <vt:lpstr>Using the rubrics, you can gather data on the percent of students achieving at each level for each outcome assessed.   </vt:lpstr>
      <vt:lpstr>WASC uses a rubric to assess our outcomes.</vt:lpstr>
      <vt:lpstr>For links to online rubrics, go to http://www.calstate.edu/itl/resources/assessment/scoring-rubrics-examples.shtml</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Develop and Use Rubrics</dc:title>
  <dc:creator>JacobsAlpha</dc:creator>
  <cp:lastModifiedBy>Donna Cruz</cp:lastModifiedBy>
  <cp:revision>12</cp:revision>
  <dcterms:created xsi:type="dcterms:W3CDTF">2011-10-13T17:50:27Z</dcterms:created>
  <dcterms:modified xsi:type="dcterms:W3CDTF">2017-12-14T00:12:45Z</dcterms:modified>
</cp:coreProperties>
</file>