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png" ContentType="image/png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7" r:id="rId2"/>
  </p:sldMasterIdLst>
  <p:notesMasterIdLst>
    <p:notesMasterId r:id="rId25"/>
  </p:notesMasterIdLst>
  <p:sldIdLst>
    <p:sldId id="256" r:id="rId3"/>
    <p:sldId id="257" r:id="rId4"/>
    <p:sldId id="258" r:id="rId5"/>
    <p:sldId id="276" r:id="rId6"/>
    <p:sldId id="278" r:id="rId7"/>
    <p:sldId id="259" r:id="rId8"/>
    <p:sldId id="260" r:id="rId9"/>
    <p:sldId id="267" r:id="rId10"/>
    <p:sldId id="271" r:id="rId11"/>
    <p:sldId id="270" r:id="rId12"/>
    <p:sldId id="264" r:id="rId13"/>
    <p:sldId id="261" r:id="rId14"/>
    <p:sldId id="262" r:id="rId15"/>
    <p:sldId id="263" r:id="rId16"/>
    <p:sldId id="266" r:id="rId17"/>
    <p:sldId id="279" r:id="rId18"/>
    <p:sldId id="265" r:id="rId19"/>
    <p:sldId id="272" r:id="rId20"/>
    <p:sldId id="273" r:id="rId21"/>
    <p:sldId id="274" r:id="rId22"/>
    <p:sldId id="275" r:id="rId23"/>
    <p:sldId id="27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674"/>
  </p:normalViewPr>
  <p:slideViewPr>
    <p:cSldViewPr>
      <p:cViewPr varScale="1">
        <p:scale>
          <a:sx n="124" d="100"/>
          <a:sy n="124" d="100"/>
        </p:scale>
        <p:origin x="6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580AD8-947D-9240-B5DA-44E2882235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09BCAC-25C0-9E45-A0C3-66457FA08BE6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altLang="en-US" smtClean="0"/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442D065-3B9A-1240-8D1F-EDC81FBE22E2}" type="slidenum">
              <a:rPr lang="en-US" altLang="en-US" sz="1200">
                <a:latin typeface="Calibri" charset="0"/>
              </a:rPr>
              <a:pPr algn="r" eaLnBrk="1" hangingPunct="1"/>
              <a:t>22</a:t>
            </a:fld>
            <a:endParaRPr lang="en-US" alt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6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586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70F2A3-EF1F-EC44-A9CF-74AA218F43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48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538E-5C39-8B4C-9F34-229ADCD179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6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20C9B-88D0-234B-8702-CDC89F5089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437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09857-0B6D-B64C-BA89-7B99CD90F6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361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231D4-ED27-8D45-84C3-7992E22FB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03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98FBB-953E-EC45-9A30-7D31E90334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26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39152-8062-E640-B9C4-3B1E891CFF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05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5E8E0-BE60-D746-8210-C2952EE2B2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476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523C-E725-B442-9217-290864F3CD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205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B2EC4-5CD0-CD4C-9D70-45F1F2236A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54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A3D04-A0A6-8F4E-AB75-BB1F63CFF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45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B372-75A6-7748-832B-5561B20893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3390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722D-B434-4646-A9A0-86CCB5E7D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724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C8CEE-F59E-4546-BCC5-1C39F87700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82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2791-8CDB-3249-9AA4-1834D779EE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25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49B09-2171-7C4A-8576-687BAB3CE4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57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FBF4D-E74E-F64C-9C99-057B9C7869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63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82F62-FCB6-374D-AC6A-2CB350E2B0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08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F218-DB00-164A-A9D4-4BB22E9D1F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78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BFE70-A63E-374C-A0FA-133E9D654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DC89D-DA35-184A-BBC8-629F8175B6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4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9058-E197-4946-A4F5-AA8F8F6AD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11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482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3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483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4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4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4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A56A075-47E0-4849-8AEE-140AEB71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351BB00-A0FD-1349-8A87-F6E43D110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csudh.edu/academic-affairs/student-learning/resources/inde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cjacobs@csudh.edu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562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Student Learning Outcomes at CSUDH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Course-level outcomes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These should be stated in the Student Learning Outcomes.</a:t>
            </a:r>
          </a:p>
          <a:p>
            <a:pPr eaLnBrk="1" hangingPunct="1">
              <a:defRPr/>
            </a:pPr>
            <a:r>
              <a:rPr lang="en-US" altLang="en-US" dirty="0" smtClean="0"/>
              <a:t>The link between the Program-level outcomes and the Course-level outcomes can be put into a table.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The program should also choose its assessment tools.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Indirect assessments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2895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Surveys of students, graduates, and employers</a:t>
            </a:r>
          </a:p>
          <a:p>
            <a:pPr eaLnBrk="1" hangingPunct="1">
              <a:defRPr/>
            </a:pPr>
            <a:r>
              <a:rPr lang="en-US" altLang="en-US" smtClean="0"/>
              <a:t>Exit interviews </a:t>
            </a:r>
          </a:p>
          <a:p>
            <a:pPr eaLnBrk="1" hangingPunct="1">
              <a:defRPr/>
            </a:pPr>
            <a:r>
              <a:rPr lang="en-US" altLang="en-US" smtClean="0"/>
              <a:t>Focus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Direct assessments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Scoring Rubrics:</a:t>
            </a:r>
            <a:r>
              <a:rPr lang="en-US" altLang="en-US" sz="2400" smtClean="0"/>
              <a:t> can be used to holistically score any product or performance such as essays, portfolios, recitals, oral exams, research reports, etc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Capstone Courses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Case Studies</a:t>
            </a:r>
            <a:r>
              <a:rPr lang="en-US" altLang="en-US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Embedded Questions to Assignments</a:t>
            </a:r>
            <a:r>
              <a:rPr lang="en-US" altLang="en-US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Standardized Achievement Tests</a:t>
            </a:r>
            <a:r>
              <a:rPr lang="en-US" altLang="en-US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Locally developed exams with objective questions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Locally developed essay questions</a:t>
            </a:r>
            <a:r>
              <a:rPr lang="en-US" altLang="en-US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Reflective Essays</a:t>
            </a:r>
            <a:r>
              <a:rPr lang="en-US" altLang="en-US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smtClean="0"/>
              <a:t>Collective Portfolios</a:t>
            </a:r>
            <a:endParaRPr lang="en-US" altLang="en-US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562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Although both indirect and direct measures can be used to assess student learning, direct measures yield better, more reliable data.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943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The program needs also to decide what level of achievement of each of the outcomes is acceptable.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Criteria for Success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Set criteria for each PLO</a:t>
            </a:r>
          </a:p>
          <a:p>
            <a:pPr eaLnBrk="1" hangingPunct="1">
              <a:defRPr/>
            </a:pPr>
            <a:r>
              <a:rPr lang="en-US" dirty="0" smtClean="0"/>
              <a:t>“Basic”</a:t>
            </a:r>
          </a:p>
          <a:p>
            <a:pPr lvl="1" eaLnBrk="1" hangingPunct="1">
              <a:defRPr/>
            </a:pPr>
            <a:r>
              <a:rPr lang="en-US" dirty="0" smtClean="0"/>
              <a:t>% students to achieve minimum requirements</a:t>
            </a:r>
          </a:p>
          <a:p>
            <a:pPr eaLnBrk="1" hangingPunct="1">
              <a:defRPr/>
            </a:pPr>
            <a:r>
              <a:rPr lang="en-US" dirty="0" smtClean="0"/>
              <a:t>“Intermediate”</a:t>
            </a:r>
          </a:p>
          <a:p>
            <a:pPr lvl="1" eaLnBrk="1" hangingPunct="1">
              <a:defRPr/>
            </a:pPr>
            <a:r>
              <a:rPr lang="en-US" dirty="0" smtClean="0"/>
              <a:t>% students to achieve above average level</a:t>
            </a:r>
          </a:p>
          <a:p>
            <a:pPr eaLnBrk="1" hangingPunct="1">
              <a:defRPr/>
            </a:pPr>
            <a:r>
              <a:rPr lang="en-US" dirty="0" smtClean="0"/>
              <a:t>“Advanced”</a:t>
            </a:r>
          </a:p>
          <a:p>
            <a:pPr lvl="1" eaLnBrk="1" hangingPunct="1">
              <a:defRPr/>
            </a:pPr>
            <a:r>
              <a:rPr lang="en-US" dirty="0" smtClean="0"/>
              <a:t>% students to achieve expert level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Then start assessing!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Create a schedule for assessing the outcomes.</a:t>
            </a:r>
          </a:p>
          <a:p>
            <a:pPr eaLnBrk="1" hangingPunct="1">
              <a:defRPr/>
            </a:pPr>
            <a:r>
              <a:rPr lang="en-US" altLang="en-US" smtClean="0"/>
              <a:t>Collect the data and analyze it.</a:t>
            </a:r>
          </a:p>
          <a:p>
            <a:pPr eaLnBrk="1" hangingPunct="1">
              <a:defRPr/>
            </a:pPr>
            <a:r>
              <a:rPr lang="en-US" altLang="en-US" smtClean="0"/>
              <a:t>See if the students have achieved the preset goals.</a:t>
            </a:r>
          </a:p>
          <a:p>
            <a:pPr eaLnBrk="1" hangingPunct="1">
              <a:defRPr/>
            </a:pPr>
            <a:r>
              <a:rPr lang="en-US" altLang="en-US" smtClean="0"/>
              <a:t>If they have, then continue assessing on a regular schedule to make sure they keep making the goals.</a:t>
            </a:r>
          </a:p>
          <a:p>
            <a:pPr eaLnBrk="1" hangingPunct="1">
              <a:buFontTx/>
              <a:buNone/>
              <a:defRPr/>
            </a:pPr>
            <a:endParaRPr lang="en-US" altLang="en-US" smtClean="0"/>
          </a:p>
          <a:p>
            <a:pPr eaLnBrk="1" hangingPunct="1">
              <a:defRPr/>
            </a:pPr>
            <a:endParaRPr lang="en-US" alt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If the students are not achieving the goals: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82296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The program should meet to decide on a course of action to correct the problem.</a:t>
            </a:r>
          </a:p>
          <a:p>
            <a:pPr eaLnBrk="1" hangingPunct="1">
              <a:defRPr/>
            </a:pPr>
            <a:r>
              <a:rPr lang="en-US" altLang="en-US" smtClean="0"/>
              <a:t>If curricular changes are required, these should be initiated and completed.</a:t>
            </a:r>
          </a:p>
          <a:p>
            <a:pPr eaLnBrk="1" hangingPunct="1">
              <a:buFontTx/>
              <a:buNone/>
              <a:defRPr/>
            </a:pPr>
            <a:endParaRPr lang="en-US" alt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Closing the Loop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/>
              <a:t>Did the changes improve outcomes?</a:t>
            </a:r>
          </a:p>
          <a:p>
            <a:pPr eaLnBrk="1" hangingPunct="1">
              <a:defRPr/>
            </a:pPr>
            <a:r>
              <a:rPr lang="en-US" altLang="en-US" sz="2800" dirty="0" smtClean="0"/>
              <a:t>If not, work out a solution.</a:t>
            </a:r>
          </a:p>
          <a:p>
            <a:pPr eaLnBrk="1" hangingPunct="1">
              <a:defRPr/>
            </a:pPr>
            <a:r>
              <a:rPr lang="en-US" altLang="en-US" sz="2800" dirty="0" smtClean="0"/>
              <a:t>If successful, continue regular assessment.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562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Outcomes assessment can tell us if our students are really learning what we think they should be able to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For links to rubrics, syllabus construction, and forms: 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>
                <a:hlinkClick r:id="rId2"/>
              </a:rPr>
              <a:t>http://</a:t>
            </a:r>
            <a:r>
              <a:rPr lang="en-US" altLang="en-US" dirty="0" smtClean="0">
                <a:hlinkClick r:id="rId2"/>
              </a:rPr>
              <a:t>www.csudh.edu/academic-affairs/student-learning/resources/index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USLOAC members are available for </a:t>
            </a:r>
            <a:br>
              <a:rPr lang="en-US" altLang="en-US" dirty="0" smtClean="0"/>
            </a:br>
            <a:r>
              <a:rPr lang="en-US" altLang="en-US" dirty="0" smtClean="0"/>
              <a:t>one-on-one help 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Email </a:t>
            </a:r>
            <a:r>
              <a:rPr lang="en-US" altLang="en-US" dirty="0" smtClean="0">
                <a:hlinkClick r:id="rId2"/>
              </a:rPr>
              <a:t>lcarrier@csudh.edu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n-US" altLang="en-US" sz="2000" b="1" smtClean="0"/>
              <a:t>CSUDH Strategic Framework</a:t>
            </a:r>
            <a:endParaRPr lang="en-US" altLang="en-US" sz="20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762000"/>
            <a:ext cx="8077200" cy="5867400"/>
          </a:xfrm>
        </p:spPr>
        <p:txBody>
          <a:bodyPr>
            <a:normAutofit/>
          </a:bodyPr>
          <a:lstStyle/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200" b="1" smtClean="0"/>
              <a:t>Mission</a:t>
            </a: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i="1" smtClean="0"/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200" i="1" smtClean="0"/>
              <a:t>We provide education, scholarship and service that are, by design, accessible and transformative. We welcome students who seek academic achievement, personal fulfillment, and preparation for the work of today and tomorrow.</a:t>
            </a:r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200" b="1" smtClean="0"/>
              <a:t>Vision</a:t>
            </a: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200" smtClean="0"/>
              <a:t>By 2015, we are known as a gathering place where:</a:t>
            </a:r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smtClean="0"/>
              <a:t>Diversity in all its forms is explored, understood, and transformed into knowledge and practice that benefit the world.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smtClean="0"/>
              <a:t>Our use of technology allows us to transcend our boundaries as we reach out to students, both locally and globally.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smtClean="0"/>
              <a:t>Sustainable environmental, social, and economic practices are a way of life.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smtClean="0"/>
              <a:t>Our educational partnerships ensure pathways and support for local students to aspire to and complete a college degree.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smtClean="0"/>
              <a:t>We are engaged in serving the dynamic needs of the surrounding communities.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smtClean="0"/>
              <a:t>Student life is meaningful and vibrant.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smtClean="0"/>
              <a:t>Our accomplishments and those of our alumni are recognized nationally and internationally.</a:t>
            </a:r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200" smtClean="0"/>
              <a:t>As a result, our students graduate with an exemplary academic education and a genuine commitment to justice and social responsibility.</a:t>
            </a:r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b="1" smtClean="0"/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200" b="1" smtClean="0"/>
              <a:t>Core Values</a:t>
            </a:r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b="1" i="1" smtClean="0"/>
              <a:t>Collaboration</a:t>
            </a:r>
            <a:r>
              <a:rPr lang="en-US" altLang="en-US" sz="1200" smtClean="0"/>
              <a:t> among all segments of the campus community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b="1" i="1" smtClean="0"/>
              <a:t>Continuous Learning</a:t>
            </a:r>
            <a:r>
              <a:rPr lang="en-US" altLang="en-US" sz="1200" smtClean="0"/>
              <a:t> that improves teaching, scholarship, and service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b="1" i="1" smtClean="0"/>
              <a:t>Rigorous Standards</a:t>
            </a:r>
            <a:r>
              <a:rPr lang="en-US" altLang="en-US" sz="1200" smtClean="0"/>
              <a:t> of excellence in all our practices.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b="1" i="1" smtClean="0"/>
              <a:t>Proactive Partnerships</a:t>
            </a:r>
            <a:r>
              <a:rPr lang="en-US" altLang="en-US" sz="1200" smtClean="0"/>
              <a:t> with our communities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b="1" i="1" smtClean="0"/>
              <a:t>Respect</a:t>
            </a:r>
            <a:r>
              <a:rPr lang="en-US" altLang="en-US" sz="1200" smtClean="0"/>
              <a:t> for diversity in all forms</a:t>
            </a:r>
          </a:p>
          <a:p>
            <a:pPr marL="273050" indent="-273050" eaLnBrk="1" hangingPunct="1">
              <a:lnSpc>
                <a:spcPct val="80000"/>
              </a:lnSpc>
              <a:defRPr/>
            </a:pPr>
            <a:r>
              <a:rPr lang="en-US" altLang="en-US" sz="1200" b="1" i="1" smtClean="0"/>
              <a:t>Responsiveness</a:t>
            </a:r>
            <a:r>
              <a:rPr lang="en-US" altLang="en-US" sz="1200" smtClean="0"/>
              <a:t> to the needs of students and society</a:t>
            </a:r>
          </a:p>
          <a:p>
            <a:pPr marL="273050" indent="-2730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200" smtClean="0"/>
          </a:p>
          <a:p>
            <a:pPr marL="273050" indent="-273050" eaLnBrk="1" hangingPunct="1">
              <a:lnSpc>
                <a:spcPct val="80000"/>
              </a:lnSpc>
              <a:defRPr/>
            </a:pPr>
            <a:endParaRPr lang="en-US" altLang="en-US" sz="12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Student Learning Outcomes: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Are the cognitive knowledge,  behavioral skills and/or affective values you expect your students to achieve.</a:t>
            </a:r>
          </a:p>
          <a:p>
            <a:pPr eaLnBrk="1" hangingPunct="1">
              <a:defRPr/>
            </a:pPr>
            <a:r>
              <a:rPr lang="en-US" altLang="en-US" smtClean="0"/>
              <a:t>Must be stated in measurable terms.</a:t>
            </a:r>
          </a:p>
          <a:p>
            <a:pPr eaLnBrk="1" hangingPunct="1">
              <a:defRPr/>
            </a:pPr>
            <a:r>
              <a:rPr lang="en-US" altLang="en-US" smtClean="0"/>
              <a:t>Are faculty-generated.</a:t>
            </a:r>
          </a:p>
          <a:p>
            <a:pPr eaLnBrk="1" hangingPunct="1">
              <a:buFontTx/>
              <a:buNone/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SLO Examples (our ILOs)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Think critically and creatively and apply qualitative and quantitative reasoning to address complex challenges and everyday problems locally and globally. (Critical Thinking)</a:t>
            </a:r>
          </a:p>
          <a:p>
            <a:pPr eaLnBrk="1" hangingPunct="1">
              <a:defRPr/>
            </a:pPr>
            <a:r>
              <a:rPr lang="en-US" sz="2000" dirty="0" smtClean="0"/>
              <a:t>Communicate clearly and collaborate effectively in a range of social, academic, and professional contexts, both orally and in writing. (Communication)</a:t>
            </a:r>
          </a:p>
          <a:p>
            <a:pPr eaLnBrk="1" hangingPunct="1">
              <a:defRPr/>
            </a:pPr>
            <a:r>
              <a:rPr lang="en-US" sz="2000" dirty="0" smtClean="0"/>
              <a:t>Locate, evaluate, and effectively use information in pursuit of discovery as preparation for continuous lifelong learning. (Information Literacy)</a:t>
            </a:r>
          </a:p>
          <a:p>
            <a:pPr eaLnBrk="1" hangingPunct="1">
              <a:defRPr/>
            </a:pPr>
            <a:r>
              <a:rPr lang="en-US" sz="2000" dirty="0" smtClean="0"/>
              <a:t>Demonstrate expertise in a specialized discipline of study and the ability to integrate its ideas, methods, theory and practice. (Disciplinary Proficiency)</a:t>
            </a:r>
          </a:p>
          <a:p>
            <a:pPr eaLnBrk="1" hangingPunct="1">
              <a:defRPr/>
            </a:pPr>
            <a:r>
              <a:rPr lang="en-US" sz="2000" dirty="0" smtClean="0"/>
              <a:t>Develop knowledge of diversity and multicultural competencies and ways to use that knowledge to promote equity and justice at local and global levels. (Engaged Citizenry)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Graduate Level Learning Outcomes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27651" name="Picture 3" descr="Graduation Level Learning Outcomes on what Graduate students will demonstrate." title="CSUDH Graduate Level Learning Outcom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0"/>
            <a:ext cx="8172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How to get started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The first step in the process is for the departmental faculty to meet and decide on the outcomes.  There usually should be between 5-10 of these.</a:t>
            </a:r>
          </a:p>
          <a:p>
            <a:pPr eaLnBrk="1" hangingPunct="1">
              <a:defRPr/>
            </a:pPr>
            <a:r>
              <a:rPr lang="en-US" altLang="en-US" smtClean="0"/>
              <a:t>For accredited programs, many of the outcomes will already be specified.</a:t>
            </a:r>
          </a:p>
          <a:p>
            <a:pPr eaLnBrk="1" hangingPunct="1">
              <a:defRPr/>
            </a:pPr>
            <a:r>
              <a:rPr lang="en-US" altLang="en-US" smtClean="0"/>
              <a:t>Produce a curriculum map to see how these are covered in the curriculum.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1400" smtClean="0"/>
              <a:t>	I = concept introduced;  R = concept reinforced;  F = final assessment</a:t>
            </a:r>
          </a:p>
        </p:txBody>
      </p:sp>
      <p:graphicFrame>
        <p:nvGraphicFramePr>
          <p:cNvPr id="9218" name="Object 6" descr="Outcome Number for concept introduced, reinforced, and final assessment." title="Outcome Number"/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068353"/>
              </p:ext>
            </p:extLst>
          </p:nvPr>
        </p:nvGraphicFramePr>
        <p:xfrm>
          <a:off x="1447800" y="1219200"/>
          <a:ext cx="8305800" cy="548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3" imgW="6111240" imgH="4038600" progId="Excel.Chart.8">
                  <p:embed followColorScheme="full"/>
                </p:oleObj>
              </mc:Choice>
              <mc:Fallback>
                <p:oleObj name="Chart" r:id="rId3" imgW="6111240" imgH="4038600" progId="Excel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19200"/>
                        <a:ext cx="8305800" cy="548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The program-level outcomes should link with both the Institutional Learning Outcomes and with course-level outcomes.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Not every outcome need link to the ILOs, but every program should have at least a few connections.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139</TotalTime>
  <Words>787</Words>
  <Application>Microsoft Macintosh PowerPoint</Application>
  <PresentationFormat>On-screen Show (4:3)</PresentationFormat>
  <Paragraphs>93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Wingdings</vt:lpstr>
      <vt:lpstr>Calibri</vt:lpstr>
      <vt:lpstr>Mountain Top</vt:lpstr>
      <vt:lpstr>Default Design</vt:lpstr>
      <vt:lpstr>Microsoft Excel Chart</vt:lpstr>
      <vt:lpstr>Student Learning Outcomes at CSUDH</vt:lpstr>
      <vt:lpstr>Outcomes assessment can tell us if our students are really learning what we think they should be able to do.</vt:lpstr>
      <vt:lpstr>Student Learning Outcomes:</vt:lpstr>
      <vt:lpstr>SLO Examples (our ILOs)</vt:lpstr>
      <vt:lpstr>Graduate Level Learning Outcomes</vt:lpstr>
      <vt:lpstr>How to get started</vt:lpstr>
      <vt:lpstr> I = concept introduced;  R = concept reinforced;  F = final assessment</vt:lpstr>
      <vt:lpstr>The program-level outcomes should link with both the Institutional Learning Outcomes and with course-level outcomes.</vt:lpstr>
      <vt:lpstr>Not every outcome need link to the ILOs, but every program should have at least a few connections.</vt:lpstr>
      <vt:lpstr>Course-level outcomes</vt:lpstr>
      <vt:lpstr>The program should also choose its assessment tools.  </vt:lpstr>
      <vt:lpstr>Indirect assessments</vt:lpstr>
      <vt:lpstr>Direct assessments</vt:lpstr>
      <vt:lpstr>Although both indirect and direct measures can be used to assess student learning, direct measures yield better, more reliable data.</vt:lpstr>
      <vt:lpstr>The program needs also to decide what level of achievement of each of the outcomes is acceptable.</vt:lpstr>
      <vt:lpstr>Criteria for Success</vt:lpstr>
      <vt:lpstr>Then start assessing!</vt:lpstr>
      <vt:lpstr>If the students are not achieving the goals:</vt:lpstr>
      <vt:lpstr>Closing the Loop</vt:lpstr>
      <vt:lpstr>For links to rubrics, syllabus construction, and forms:   http://www.csudh.edu/academic-affairs/student-learning/resources/index</vt:lpstr>
      <vt:lpstr>USLOAC members are available for  one-on-one help   Email lcarrier@csudh.edu </vt:lpstr>
      <vt:lpstr>CSUDH Strategic Framework</vt:lpstr>
    </vt:vector>
  </TitlesOfParts>
  <Manager/>
  <Company>CSUDH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Outcomes at CSUDH</dc:title>
  <dc:subject>Student Learning Outcomes at CSUDH</dc:subject>
  <dc:creator>Academic Affairs</dc:creator>
  <cp:keywords/>
  <dc:description/>
  <cp:lastModifiedBy>Donna Cruz</cp:lastModifiedBy>
  <cp:revision>17</cp:revision>
  <dcterms:created xsi:type="dcterms:W3CDTF">2011-03-07T14:28:29Z</dcterms:created>
  <dcterms:modified xsi:type="dcterms:W3CDTF">2017-12-14T00:41:49Z</dcterms:modified>
  <cp:category/>
</cp:coreProperties>
</file>