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7" r:id="rId2"/>
  </p:sldMasterIdLst>
  <p:notesMasterIdLst>
    <p:notesMasterId r:id="rId25"/>
  </p:notesMasterIdLst>
  <p:sldIdLst>
    <p:sldId id="256" r:id="rId3"/>
    <p:sldId id="257" r:id="rId4"/>
    <p:sldId id="258" r:id="rId5"/>
    <p:sldId id="276" r:id="rId6"/>
    <p:sldId id="278" r:id="rId7"/>
    <p:sldId id="259" r:id="rId8"/>
    <p:sldId id="260" r:id="rId9"/>
    <p:sldId id="267" r:id="rId10"/>
    <p:sldId id="271" r:id="rId11"/>
    <p:sldId id="270" r:id="rId12"/>
    <p:sldId id="264" r:id="rId13"/>
    <p:sldId id="261" r:id="rId14"/>
    <p:sldId id="262" r:id="rId15"/>
    <p:sldId id="263" r:id="rId16"/>
    <p:sldId id="266" r:id="rId17"/>
    <p:sldId id="279" r:id="rId18"/>
    <p:sldId id="265" r:id="rId19"/>
    <p:sldId id="272" r:id="rId20"/>
    <p:sldId id="273" r:id="rId21"/>
    <p:sldId id="274" r:id="rId22"/>
    <p:sldId id="275" r:id="rId23"/>
    <p:sldId id="277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/>
    <p:restoredTop sz="94674"/>
  </p:normalViewPr>
  <p:slideViewPr>
    <p:cSldViewPr>
      <p:cViewPr varScale="1">
        <p:scale>
          <a:sx n="124" d="100"/>
          <a:sy n="124" d="100"/>
        </p:scale>
        <p:origin x="61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notesMaster" Target="notesMasters/notes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4580AD8-947D-9240-B5DA-44E2882235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D09BCAC-25C0-9E45-A0C3-66457FA08BE6}" type="slidenum">
              <a:rPr lang="en-US" altLang="en-US"/>
              <a:pPr>
                <a:defRPr/>
              </a:pPr>
              <a:t>22</a:t>
            </a:fld>
            <a:endParaRPr lang="en-US" altLang="en-US"/>
          </a:p>
        </p:txBody>
      </p:sp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 altLang="en-US" smtClean="0"/>
          </a:p>
        </p:txBody>
      </p:sp>
      <p:sp>
        <p:nvSpPr>
          <p:cNvPr id="2458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C442D065-3B9A-1240-8D1F-EDC81FBE22E2}" type="slidenum">
              <a:rPr lang="en-US" altLang="en-US" sz="1200">
                <a:latin typeface="Calibri" charset="0"/>
              </a:rPr>
              <a:pPr algn="r" eaLnBrk="1" hangingPunct="1"/>
              <a:t>22</a:t>
            </a:fld>
            <a:endParaRPr lang="en-US" altLang="en-US" sz="12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>
                  <a:gd name="T0" fmla="*/ 636 w 994"/>
                  <a:gd name="T1" fmla="*/ 373 h 529"/>
                  <a:gd name="T2" fmla="*/ 495 w 994"/>
                  <a:gd name="T3" fmla="*/ 370 h 529"/>
                  <a:gd name="T4" fmla="*/ 280 w 994"/>
                  <a:gd name="T5" fmla="*/ 249 h 529"/>
                  <a:gd name="T6" fmla="*/ 127 w 994"/>
                  <a:gd name="T7" fmla="*/ 66 h 529"/>
                  <a:gd name="T8" fmla="*/ 0 w 994"/>
                  <a:gd name="T9" fmla="*/ 0 h 529"/>
                  <a:gd name="T10" fmla="*/ 22 w 994"/>
                  <a:gd name="T11" fmla="*/ 26 h 529"/>
                  <a:gd name="T12" fmla="*/ 0 w 994"/>
                  <a:gd name="T13" fmla="*/ 65 h 529"/>
                  <a:gd name="T14" fmla="*/ 30 w 994"/>
                  <a:gd name="T15" fmla="*/ 119 h 529"/>
                  <a:gd name="T16" fmla="*/ 75 w 994"/>
                  <a:gd name="T17" fmla="*/ 243 h 529"/>
                  <a:gd name="T18" fmla="*/ 45 w 994"/>
                  <a:gd name="T19" fmla="*/ 422 h 529"/>
                  <a:gd name="T20" fmla="*/ 200 w 994"/>
                  <a:gd name="T21" fmla="*/ 329 h 529"/>
                  <a:gd name="T22" fmla="*/ 592 w 994"/>
                  <a:gd name="T23" fmla="*/ 527 h 529"/>
                  <a:gd name="T24" fmla="*/ 994 w 994"/>
                  <a:gd name="T25" fmla="*/ 529 h 529"/>
                  <a:gd name="T26" fmla="*/ 828 w 994"/>
                  <a:gd name="T27" fmla="*/ 473 h 529"/>
                  <a:gd name="T28" fmla="*/ 636 w 994"/>
                  <a:gd name="T29" fmla="*/ 373 h 529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86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586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70F2A3-EF1F-EC44-A9CF-74AA218F43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6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48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E538E-5C39-8B4C-9F34-229ADCD179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16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20C9B-88D0-234B-8702-CDC89F5089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437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F09857-0B6D-B64C-BA89-7B99CD90F6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361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231D4-ED27-8D45-84C3-7992E22FB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03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98FBB-953E-EC45-9A30-7D31E90334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26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39152-8062-E640-B9C4-3B1E891CFF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050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5E8E0-BE60-D746-8210-C2952EE2B2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476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9523C-E725-B442-9217-290864F3CD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32050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B2EC4-5CD0-CD4C-9D70-45F1F2236A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54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A3D04-A0A6-8F4E-AB75-BB1F63CFF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45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7B372-75A6-7748-832B-5561B20893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3390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722D-B434-4646-A9A0-86CCB5E7DD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97244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C8CEE-F59E-4546-BCC5-1C39F87700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82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22791-8CDB-3249-9AA4-1834D779EE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5254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B49B09-2171-7C4A-8576-687BAB3CE4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57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FBF4D-E74E-F64C-9C99-057B9C7869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63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82F62-FCB6-374D-AC6A-2CB350E2B0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08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6F218-DB00-164A-A9D4-4BB22E9D1F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6780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BFE70-A63E-374C-A0FA-133E9D654E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9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DC89D-DA35-184A-BBC8-629F8175B6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141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79058-E197-4946-A4F5-AA8F8F6ADE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112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4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>
                <a:gd name="T0" fmla="*/ 5760 w 6027"/>
                <a:gd name="T1" fmla="*/ 1248 h 2296"/>
                <a:gd name="T2" fmla="*/ 0 w 6027"/>
                <a:gd name="T3" fmla="*/ 1248 h 2296"/>
                <a:gd name="T4" fmla="*/ 0 w 6027"/>
                <a:gd name="T5" fmla="*/ 0 h 2296"/>
                <a:gd name="T6" fmla="*/ 5760 w 6027"/>
                <a:gd name="T7" fmla="*/ 0 h 2296"/>
                <a:gd name="T8" fmla="*/ 5760 w 6027"/>
                <a:gd name="T9" fmla="*/ 1248 h 2296"/>
                <a:gd name="T10" fmla="*/ 5760 w 6027"/>
                <a:gd name="T11" fmla="*/ 1248 h 22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2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>
                <a:gd name="T0" fmla="*/ 6027 w 6027"/>
                <a:gd name="T1" fmla="*/ 2296 h 2296"/>
                <a:gd name="T2" fmla="*/ 0 w 6027"/>
                <a:gd name="T3" fmla="*/ 2296 h 2296"/>
                <a:gd name="T4" fmla="*/ 0 w 6027"/>
                <a:gd name="T5" fmla="*/ 0 h 2296"/>
                <a:gd name="T6" fmla="*/ 6027 w 6027"/>
                <a:gd name="T7" fmla="*/ 0 h 2296"/>
                <a:gd name="T8" fmla="*/ 6027 w 6027"/>
                <a:gd name="T9" fmla="*/ 2296 h 2296"/>
                <a:gd name="T10" fmla="*/ 6027 w 6027"/>
                <a:gd name="T11" fmla="*/ 2296 h 22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>
              <a:gd name="T0" fmla="*/ 2895600 w 5748"/>
              <a:gd name="T1" fmla="*/ 609600 h 246"/>
              <a:gd name="T2" fmla="*/ 0 w 5748"/>
              <a:gd name="T3" fmla="*/ 609600 h 246"/>
              <a:gd name="T4" fmla="*/ 0 w 5748"/>
              <a:gd name="T5" fmla="*/ 0 h 246"/>
              <a:gd name="T6" fmla="*/ 2895600 w 5748"/>
              <a:gd name="T7" fmla="*/ 0 h 246"/>
              <a:gd name="T8" fmla="*/ 2895600 w 5748"/>
              <a:gd name="T9" fmla="*/ 609600 h 246"/>
              <a:gd name="T10" fmla="*/ 2895600 w 5748"/>
              <a:gd name="T11" fmla="*/ 609600 h 24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3482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>
                <a:gd name="T0" fmla="*/ 3132 w 3240"/>
                <a:gd name="T1" fmla="*/ 469 h 536"/>
                <a:gd name="T2" fmla="*/ 2995 w 3240"/>
                <a:gd name="T3" fmla="*/ 395 h 536"/>
                <a:gd name="T4" fmla="*/ 2911 w 3240"/>
                <a:gd name="T5" fmla="*/ 375 h 536"/>
                <a:gd name="T6" fmla="*/ 2678 w 3240"/>
                <a:gd name="T7" fmla="*/ 228 h 536"/>
                <a:gd name="T8" fmla="*/ 2553 w 3240"/>
                <a:gd name="T9" fmla="*/ 74 h 536"/>
                <a:gd name="T10" fmla="*/ 2457 w 3240"/>
                <a:gd name="T11" fmla="*/ 7 h 536"/>
                <a:gd name="T12" fmla="*/ 2403 w 3240"/>
                <a:gd name="T13" fmla="*/ 47 h 536"/>
                <a:gd name="T14" fmla="*/ 2289 w 3240"/>
                <a:gd name="T15" fmla="*/ 74 h 536"/>
                <a:gd name="T16" fmla="*/ 2134 w 3240"/>
                <a:gd name="T17" fmla="*/ 74 h 536"/>
                <a:gd name="T18" fmla="*/ 2044 w 3240"/>
                <a:gd name="T19" fmla="*/ 128 h 536"/>
                <a:gd name="T20" fmla="*/ 1775 w 3240"/>
                <a:gd name="T21" fmla="*/ 222 h 536"/>
                <a:gd name="T22" fmla="*/ 1602 w 3240"/>
                <a:gd name="T23" fmla="*/ 181 h 536"/>
                <a:gd name="T24" fmla="*/ 1560 w 3240"/>
                <a:gd name="T25" fmla="*/ 101 h 536"/>
                <a:gd name="T26" fmla="*/ 1542 w 3240"/>
                <a:gd name="T27" fmla="*/ 87 h 536"/>
                <a:gd name="T28" fmla="*/ 1446 w 3240"/>
                <a:gd name="T29" fmla="*/ 60 h 536"/>
                <a:gd name="T30" fmla="*/ 1375 w 3240"/>
                <a:gd name="T31" fmla="*/ 74 h 536"/>
                <a:gd name="T32" fmla="*/ 1309 w 3240"/>
                <a:gd name="T33" fmla="*/ 87 h 536"/>
                <a:gd name="T34" fmla="*/ 1243 w 3240"/>
                <a:gd name="T35" fmla="*/ 13 h 536"/>
                <a:gd name="T36" fmla="*/ 1225 w 3240"/>
                <a:gd name="T37" fmla="*/ 0 h 536"/>
                <a:gd name="T38" fmla="*/ 1189 w 3240"/>
                <a:gd name="T39" fmla="*/ 0 h 536"/>
                <a:gd name="T40" fmla="*/ 1106 w 3240"/>
                <a:gd name="T41" fmla="*/ 34 h 536"/>
                <a:gd name="T42" fmla="*/ 1106 w 3240"/>
                <a:gd name="T43" fmla="*/ 34 h 536"/>
                <a:gd name="T44" fmla="*/ 1094 w 3240"/>
                <a:gd name="T45" fmla="*/ 40 h 536"/>
                <a:gd name="T46" fmla="*/ 1070 w 3240"/>
                <a:gd name="T47" fmla="*/ 54 h 536"/>
                <a:gd name="T48" fmla="*/ 1034 w 3240"/>
                <a:gd name="T49" fmla="*/ 74 h 536"/>
                <a:gd name="T50" fmla="*/ 1004 w 3240"/>
                <a:gd name="T51" fmla="*/ 74 h 536"/>
                <a:gd name="T52" fmla="*/ 986 w 3240"/>
                <a:gd name="T53" fmla="*/ 74 h 536"/>
                <a:gd name="T54" fmla="*/ 956 w 3240"/>
                <a:gd name="T55" fmla="*/ 81 h 536"/>
                <a:gd name="T56" fmla="*/ 920 w 3240"/>
                <a:gd name="T57" fmla="*/ 94 h 536"/>
                <a:gd name="T58" fmla="*/ 884 w 3240"/>
                <a:gd name="T59" fmla="*/ 107 h 536"/>
                <a:gd name="T60" fmla="*/ 843 w 3240"/>
                <a:gd name="T61" fmla="*/ 128 h 536"/>
                <a:gd name="T62" fmla="*/ 813 w 3240"/>
                <a:gd name="T63" fmla="*/ 141 h 536"/>
                <a:gd name="T64" fmla="*/ 789 w 3240"/>
                <a:gd name="T65" fmla="*/ 148 h 536"/>
                <a:gd name="T66" fmla="*/ 783 w 3240"/>
                <a:gd name="T67" fmla="*/ 154 h 536"/>
                <a:gd name="T68" fmla="*/ 556 w 3240"/>
                <a:gd name="T69" fmla="*/ 228 h 536"/>
                <a:gd name="T70" fmla="*/ 394 w 3240"/>
                <a:gd name="T71" fmla="*/ 294 h 536"/>
                <a:gd name="T72" fmla="*/ 107 w 3240"/>
                <a:gd name="T73" fmla="*/ 462 h 536"/>
                <a:gd name="T74" fmla="*/ 0 w 3240"/>
                <a:gd name="T75" fmla="*/ 536 h 536"/>
                <a:gd name="T76" fmla="*/ 3240 w 3240"/>
                <a:gd name="T77" fmla="*/ 536 h 536"/>
                <a:gd name="T78" fmla="*/ 3132 w 3240"/>
                <a:gd name="T79" fmla="*/ 469 h 536"/>
                <a:gd name="T80" fmla="*/ 3132 w 3240"/>
                <a:gd name="T81" fmla="*/ 469 h 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104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044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>
                  <a:gd name="T0" fmla="*/ 636 w 996"/>
                  <a:gd name="T1" fmla="*/ 373 h 533"/>
                  <a:gd name="T2" fmla="*/ 495 w 996"/>
                  <a:gd name="T3" fmla="*/ 370 h 533"/>
                  <a:gd name="T4" fmla="*/ 280 w 996"/>
                  <a:gd name="T5" fmla="*/ 249 h 533"/>
                  <a:gd name="T6" fmla="*/ 127 w 996"/>
                  <a:gd name="T7" fmla="*/ 66 h 533"/>
                  <a:gd name="T8" fmla="*/ 0 w 996"/>
                  <a:gd name="T9" fmla="*/ 0 h 533"/>
                  <a:gd name="T10" fmla="*/ 22 w 996"/>
                  <a:gd name="T11" fmla="*/ 26 h 533"/>
                  <a:gd name="T12" fmla="*/ 0 w 996"/>
                  <a:gd name="T13" fmla="*/ 65 h 533"/>
                  <a:gd name="T14" fmla="*/ 30 w 996"/>
                  <a:gd name="T15" fmla="*/ 119 h 533"/>
                  <a:gd name="T16" fmla="*/ 75 w 996"/>
                  <a:gd name="T17" fmla="*/ 243 h 533"/>
                  <a:gd name="T18" fmla="*/ 45 w 996"/>
                  <a:gd name="T19" fmla="*/ 422 h 533"/>
                  <a:gd name="T20" fmla="*/ 200 w 996"/>
                  <a:gd name="T21" fmla="*/ 329 h 533"/>
                  <a:gd name="T22" fmla="*/ 612 w 996"/>
                  <a:gd name="T23" fmla="*/ 533 h 533"/>
                  <a:gd name="T24" fmla="*/ 996 w 996"/>
                  <a:gd name="T25" fmla="*/ 529 h 533"/>
                  <a:gd name="T26" fmla="*/ 828 w 996"/>
                  <a:gd name="T27" fmla="*/ 473 h 533"/>
                  <a:gd name="T28" fmla="*/ 636 w 996"/>
                  <a:gd name="T29" fmla="*/ 373 h 533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5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>
                  <a:gd name="T0" fmla="*/ 36 w 186"/>
                  <a:gd name="T1" fmla="*/ 0 h 353"/>
                  <a:gd name="T2" fmla="*/ 54 w 186"/>
                  <a:gd name="T3" fmla="*/ 20 h 353"/>
                  <a:gd name="T4" fmla="*/ 24 w 186"/>
                  <a:gd name="T5" fmla="*/ 34 h 353"/>
                  <a:gd name="T6" fmla="*/ 18 w 186"/>
                  <a:gd name="T7" fmla="*/ 74 h 353"/>
                  <a:gd name="T8" fmla="*/ 42 w 186"/>
                  <a:gd name="T9" fmla="*/ 128 h 353"/>
                  <a:gd name="T10" fmla="*/ 48 w 186"/>
                  <a:gd name="T11" fmla="*/ 181 h 353"/>
                  <a:gd name="T12" fmla="*/ 0 w 186"/>
                  <a:gd name="T13" fmla="*/ 395 h 353"/>
                  <a:gd name="T14" fmla="*/ 54 w 186"/>
                  <a:gd name="T15" fmla="*/ 261 h 353"/>
                  <a:gd name="T16" fmla="*/ 84 w 186"/>
                  <a:gd name="T17" fmla="*/ 242 h 353"/>
                  <a:gd name="T18" fmla="*/ 126 w 186"/>
                  <a:gd name="T19" fmla="*/ 141 h 353"/>
                  <a:gd name="T20" fmla="*/ 144 w 186"/>
                  <a:gd name="T21" fmla="*/ 134 h 353"/>
                  <a:gd name="T22" fmla="*/ 144 w 186"/>
                  <a:gd name="T23" fmla="*/ 101 h 353"/>
                  <a:gd name="T24" fmla="*/ 186 w 186"/>
                  <a:gd name="T25" fmla="*/ 74 h 353"/>
                  <a:gd name="T26" fmla="*/ 162 w 186"/>
                  <a:gd name="T27" fmla="*/ 67 h 353"/>
                  <a:gd name="T28" fmla="*/ 36 w 186"/>
                  <a:gd name="T29" fmla="*/ 0 h 353"/>
                  <a:gd name="T30" fmla="*/ 36 w 186"/>
                  <a:gd name="T31" fmla="*/ 0 h 35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6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>
                  <a:gd name="T0" fmla="*/ 18 w 378"/>
                  <a:gd name="T1" fmla="*/ 0 h 271"/>
                  <a:gd name="T2" fmla="*/ 12 w 378"/>
                  <a:gd name="T3" fmla="*/ 13 h 271"/>
                  <a:gd name="T4" fmla="*/ 0 w 378"/>
                  <a:gd name="T5" fmla="*/ 40 h 271"/>
                  <a:gd name="T6" fmla="*/ 60 w 378"/>
                  <a:gd name="T7" fmla="*/ 121 h 271"/>
                  <a:gd name="T8" fmla="*/ 310 w 378"/>
                  <a:gd name="T9" fmla="*/ 271 h 271"/>
                  <a:gd name="T10" fmla="*/ 290 w 378"/>
                  <a:gd name="T11" fmla="*/ 139 h 271"/>
                  <a:gd name="T12" fmla="*/ 378 w 378"/>
                  <a:gd name="T13" fmla="*/ 76 h 271"/>
                  <a:gd name="T14" fmla="*/ 251 w 378"/>
                  <a:gd name="T15" fmla="*/ 94 h 271"/>
                  <a:gd name="T16" fmla="*/ 90 w 378"/>
                  <a:gd name="T17" fmla="*/ 54 h 271"/>
                  <a:gd name="T18" fmla="*/ 18 w 378"/>
                  <a:gd name="T19" fmla="*/ 0 h 271"/>
                  <a:gd name="T20" fmla="*/ 18 w 378"/>
                  <a:gd name="T21" fmla="*/ 0 h 27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7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>
                  <a:gd name="T0" fmla="*/ 114 w 155"/>
                  <a:gd name="T1" fmla="*/ 0 h 66"/>
                  <a:gd name="T2" fmla="*/ 0 w 155"/>
                  <a:gd name="T3" fmla="*/ 0 h 66"/>
                  <a:gd name="T4" fmla="*/ 0 w 155"/>
                  <a:gd name="T5" fmla="*/ 0 h 66"/>
                  <a:gd name="T6" fmla="*/ 6 w 155"/>
                  <a:gd name="T7" fmla="*/ 7 h 66"/>
                  <a:gd name="T8" fmla="*/ 6 w 155"/>
                  <a:gd name="T9" fmla="*/ 20 h 66"/>
                  <a:gd name="T10" fmla="*/ 0 w 155"/>
                  <a:gd name="T11" fmla="*/ 27 h 66"/>
                  <a:gd name="T12" fmla="*/ 78 w 155"/>
                  <a:gd name="T13" fmla="*/ 67 h 66"/>
                  <a:gd name="T14" fmla="*/ 96 w 155"/>
                  <a:gd name="T15" fmla="*/ 47 h 66"/>
                  <a:gd name="T16" fmla="*/ 155 w 155"/>
                  <a:gd name="T17" fmla="*/ 74 h 66"/>
                  <a:gd name="T18" fmla="*/ 126 w 155"/>
                  <a:gd name="T19" fmla="*/ 27 h 66"/>
                  <a:gd name="T20" fmla="*/ 149 w 155"/>
                  <a:gd name="T21" fmla="*/ 0 h 66"/>
                  <a:gd name="T22" fmla="*/ 114 w 155"/>
                  <a:gd name="T23" fmla="*/ 0 h 66"/>
                  <a:gd name="T24" fmla="*/ 114 w 155"/>
                  <a:gd name="T25" fmla="*/ 0 h 6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48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>
                  <a:gd name="T0" fmla="*/ 6 w 42"/>
                  <a:gd name="T1" fmla="*/ 41 h 72"/>
                  <a:gd name="T2" fmla="*/ 0 w 42"/>
                  <a:gd name="T3" fmla="*/ 20 h 72"/>
                  <a:gd name="T4" fmla="*/ 12 w 42"/>
                  <a:gd name="T5" fmla="*/ 7 h 72"/>
                  <a:gd name="T6" fmla="*/ 0 w 42"/>
                  <a:gd name="T7" fmla="*/ 7 h 72"/>
                  <a:gd name="T8" fmla="*/ 12 w 42"/>
                  <a:gd name="T9" fmla="*/ 7 h 72"/>
                  <a:gd name="T10" fmla="*/ 24 w 42"/>
                  <a:gd name="T11" fmla="*/ 7 h 72"/>
                  <a:gd name="T12" fmla="*/ 36 w 42"/>
                  <a:gd name="T13" fmla="*/ 7 h 72"/>
                  <a:gd name="T14" fmla="*/ 42 w 42"/>
                  <a:gd name="T15" fmla="*/ 0 h 72"/>
                  <a:gd name="T16" fmla="*/ 30 w 42"/>
                  <a:gd name="T17" fmla="*/ 20 h 72"/>
                  <a:gd name="T18" fmla="*/ 42 w 42"/>
                  <a:gd name="T19" fmla="*/ 54 h 72"/>
                  <a:gd name="T20" fmla="*/ 12 w 42"/>
                  <a:gd name="T21" fmla="*/ 81 h 72"/>
                  <a:gd name="T22" fmla="*/ 6 w 42"/>
                  <a:gd name="T23" fmla="*/ 41 h 72"/>
                  <a:gd name="T24" fmla="*/ 6 w 42"/>
                  <a:gd name="T25" fmla="*/ 41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83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>
                <a:gd name="T0" fmla="*/ 3976 w 3976"/>
                <a:gd name="T1" fmla="*/ 527 h 527"/>
                <a:gd name="T2" fmla="*/ 3970 w 3976"/>
                <a:gd name="T3" fmla="*/ 527 h 527"/>
                <a:gd name="T4" fmla="*/ 3844 w 3976"/>
                <a:gd name="T5" fmla="*/ 509 h 527"/>
                <a:gd name="T6" fmla="*/ 2487 w 3976"/>
                <a:gd name="T7" fmla="*/ 305 h 527"/>
                <a:gd name="T8" fmla="*/ 2039 w 3976"/>
                <a:gd name="T9" fmla="*/ 36 h 527"/>
                <a:gd name="T10" fmla="*/ 1907 w 3976"/>
                <a:gd name="T11" fmla="*/ 24 h 527"/>
                <a:gd name="T12" fmla="*/ 1883 w 3976"/>
                <a:gd name="T13" fmla="*/ 54 h 527"/>
                <a:gd name="T14" fmla="*/ 1859 w 3976"/>
                <a:gd name="T15" fmla="*/ 54 h 527"/>
                <a:gd name="T16" fmla="*/ 1830 w 3976"/>
                <a:gd name="T17" fmla="*/ 30 h 527"/>
                <a:gd name="T18" fmla="*/ 1704 w 3976"/>
                <a:gd name="T19" fmla="*/ 102 h 527"/>
                <a:gd name="T20" fmla="*/ 1608 w 3976"/>
                <a:gd name="T21" fmla="*/ 126 h 527"/>
                <a:gd name="T22" fmla="*/ 1561 w 3976"/>
                <a:gd name="T23" fmla="*/ 132 h 527"/>
                <a:gd name="T24" fmla="*/ 1495 w 3976"/>
                <a:gd name="T25" fmla="*/ 102 h 527"/>
                <a:gd name="T26" fmla="*/ 1357 w 3976"/>
                <a:gd name="T27" fmla="*/ 126 h 527"/>
                <a:gd name="T28" fmla="*/ 1285 w 3976"/>
                <a:gd name="T29" fmla="*/ 24 h 527"/>
                <a:gd name="T30" fmla="*/ 1280 w 3976"/>
                <a:gd name="T31" fmla="*/ 18 h 527"/>
                <a:gd name="T32" fmla="*/ 1262 w 3976"/>
                <a:gd name="T33" fmla="*/ 12 h 527"/>
                <a:gd name="T34" fmla="*/ 1238 w 3976"/>
                <a:gd name="T35" fmla="*/ 6 h 527"/>
                <a:gd name="T36" fmla="*/ 1220 w 3976"/>
                <a:gd name="T37" fmla="*/ 0 h 527"/>
                <a:gd name="T38" fmla="*/ 1196 w 3976"/>
                <a:gd name="T39" fmla="*/ 0 h 527"/>
                <a:gd name="T40" fmla="*/ 1166 w 3976"/>
                <a:gd name="T41" fmla="*/ 0 h 527"/>
                <a:gd name="T42" fmla="*/ 1142 w 3976"/>
                <a:gd name="T43" fmla="*/ 0 h 527"/>
                <a:gd name="T44" fmla="*/ 1136 w 3976"/>
                <a:gd name="T45" fmla="*/ 0 h 527"/>
                <a:gd name="T46" fmla="*/ 1130 w 3976"/>
                <a:gd name="T47" fmla="*/ 0 h 527"/>
                <a:gd name="T48" fmla="*/ 1124 w 3976"/>
                <a:gd name="T49" fmla="*/ 6 h 527"/>
                <a:gd name="T50" fmla="*/ 1118 w 3976"/>
                <a:gd name="T51" fmla="*/ 12 h 527"/>
                <a:gd name="T52" fmla="*/ 1100 w 3976"/>
                <a:gd name="T53" fmla="*/ 18 h 527"/>
                <a:gd name="T54" fmla="*/ 1088 w 3976"/>
                <a:gd name="T55" fmla="*/ 18 h 527"/>
                <a:gd name="T56" fmla="*/ 1070 w 3976"/>
                <a:gd name="T57" fmla="*/ 24 h 527"/>
                <a:gd name="T58" fmla="*/ 1052 w 3976"/>
                <a:gd name="T59" fmla="*/ 30 h 527"/>
                <a:gd name="T60" fmla="*/ 1034 w 3976"/>
                <a:gd name="T61" fmla="*/ 36 h 527"/>
                <a:gd name="T62" fmla="*/ 1028 w 3976"/>
                <a:gd name="T63" fmla="*/ 42 h 527"/>
                <a:gd name="T64" fmla="*/ 969 w 3976"/>
                <a:gd name="T65" fmla="*/ 60 h 527"/>
                <a:gd name="T66" fmla="*/ 921 w 3976"/>
                <a:gd name="T67" fmla="*/ 72 h 527"/>
                <a:gd name="T68" fmla="*/ 855 w 3976"/>
                <a:gd name="T69" fmla="*/ 48 h 527"/>
                <a:gd name="T70" fmla="*/ 825 w 3976"/>
                <a:gd name="T71" fmla="*/ 48 h 527"/>
                <a:gd name="T72" fmla="*/ 759 w 3976"/>
                <a:gd name="T73" fmla="*/ 72 h 527"/>
                <a:gd name="T74" fmla="*/ 735 w 3976"/>
                <a:gd name="T75" fmla="*/ 72 h 527"/>
                <a:gd name="T76" fmla="*/ 706 w 3976"/>
                <a:gd name="T77" fmla="*/ 60 h 527"/>
                <a:gd name="T78" fmla="*/ 640 w 3976"/>
                <a:gd name="T79" fmla="*/ 60 h 527"/>
                <a:gd name="T80" fmla="*/ 544 w 3976"/>
                <a:gd name="T81" fmla="*/ 72 h 527"/>
                <a:gd name="T82" fmla="*/ 389 w 3976"/>
                <a:gd name="T83" fmla="*/ 18 h 527"/>
                <a:gd name="T84" fmla="*/ 323 w 3976"/>
                <a:gd name="T85" fmla="*/ 60 h 527"/>
                <a:gd name="T86" fmla="*/ 317 w 3976"/>
                <a:gd name="T87" fmla="*/ 60 h 527"/>
                <a:gd name="T88" fmla="*/ 305 w 3976"/>
                <a:gd name="T89" fmla="*/ 72 h 527"/>
                <a:gd name="T90" fmla="*/ 287 w 3976"/>
                <a:gd name="T91" fmla="*/ 78 h 527"/>
                <a:gd name="T92" fmla="*/ 263 w 3976"/>
                <a:gd name="T93" fmla="*/ 90 h 527"/>
                <a:gd name="T94" fmla="*/ 203 w 3976"/>
                <a:gd name="T95" fmla="*/ 120 h 527"/>
                <a:gd name="T96" fmla="*/ 149 w 3976"/>
                <a:gd name="T97" fmla="*/ 150 h 527"/>
                <a:gd name="T98" fmla="*/ 78 w 3976"/>
                <a:gd name="T99" fmla="*/ 168 h 527"/>
                <a:gd name="T100" fmla="*/ 0 w 3976"/>
                <a:gd name="T101" fmla="*/ 180 h 527"/>
                <a:gd name="T102" fmla="*/ 0 w 3976"/>
                <a:gd name="T103" fmla="*/ 527 h 527"/>
                <a:gd name="T104" fmla="*/ 1010 w 3976"/>
                <a:gd name="T105" fmla="*/ 527 h 527"/>
                <a:gd name="T106" fmla="*/ 3725 w 3976"/>
                <a:gd name="T107" fmla="*/ 527 h 527"/>
                <a:gd name="T108" fmla="*/ 3976 w 3976"/>
                <a:gd name="T109" fmla="*/ 527 h 527"/>
                <a:gd name="T110" fmla="*/ 3976 w 3976"/>
                <a:gd name="T111" fmla="*/ 527 h 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035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>
                <a:gd name="T0" fmla="*/ 24 w 365"/>
                <a:gd name="T1" fmla="*/ 24 h 287"/>
                <a:gd name="T2" fmla="*/ 0 w 365"/>
                <a:gd name="T3" fmla="*/ 61 h 287"/>
                <a:gd name="T4" fmla="*/ 66 w 365"/>
                <a:gd name="T5" fmla="*/ 110 h 287"/>
                <a:gd name="T6" fmla="*/ 143 w 365"/>
                <a:gd name="T7" fmla="*/ 183 h 287"/>
                <a:gd name="T8" fmla="*/ 191 w 365"/>
                <a:gd name="T9" fmla="*/ 170 h 287"/>
                <a:gd name="T10" fmla="*/ 341 w 365"/>
                <a:gd name="T11" fmla="*/ 291 h 287"/>
                <a:gd name="T12" fmla="*/ 305 w 365"/>
                <a:gd name="T13" fmla="*/ 176 h 287"/>
                <a:gd name="T14" fmla="*/ 365 w 365"/>
                <a:gd name="T15" fmla="*/ 134 h 287"/>
                <a:gd name="T16" fmla="*/ 359 w 365"/>
                <a:gd name="T17" fmla="*/ 128 h 287"/>
                <a:gd name="T18" fmla="*/ 335 w 365"/>
                <a:gd name="T19" fmla="*/ 116 h 287"/>
                <a:gd name="T20" fmla="*/ 299 w 365"/>
                <a:gd name="T21" fmla="*/ 91 h 287"/>
                <a:gd name="T22" fmla="*/ 257 w 365"/>
                <a:gd name="T23" fmla="*/ 73 h 287"/>
                <a:gd name="T24" fmla="*/ 215 w 365"/>
                <a:gd name="T25" fmla="*/ 55 h 287"/>
                <a:gd name="T26" fmla="*/ 173 w 365"/>
                <a:gd name="T27" fmla="*/ 37 h 287"/>
                <a:gd name="T28" fmla="*/ 143 w 365"/>
                <a:gd name="T29" fmla="*/ 24 h 287"/>
                <a:gd name="T30" fmla="*/ 131 w 365"/>
                <a:gd name="T31" fmla="*/ 18 h 287"/>
                <a:gd name="T32" fmla="*/ 107 w 365"/>
                <a:gd name="T33" fmla="*/ 18 h 287"/>
                <a:gd name="T34" fmla="*/ 95 w 365"/>
                <a:gd name="T35" fmla="*/ 18 h 287"/>
                <a:gd name="T36" fmla="*/ 72 w 365"/>
                <a:gd name="T37" fmla="*/ 12 h 287"/>
                <a:gd name="T38" fmla="*/ 66 w 365"/>
                <a:gd name="T39" fmla="*/ 12 h 287"/>
                <a:gd name="T40" fmla="*/ 54 w 365"/>
                <a:gd name="T41" fmla="*/ 6 h 287"/>
                <a:gd name="T42" fmla="*/ 42 w 365"/>
                <a:gd name="T43" fmla="*/ 0 h 287"/>
                <a:gd name="T44" fmla="*/ 30 w 365"/>
                <a:gd name="T45" fmla="*/ 0 h 287"/>
                <a:gd name="T46" fmla="*/ 24 w 365"/>
                <a:gd name="T47" fmla="*/ 24 h 287"/>
                <a:gd name="T48" fmla="*/ 24 w 365"/>
                <a:gd name="T49" fmla="*/ 24 h 28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>
                <a:gd name="T0" fmla="*/ 186 w 2033"/>
                <a:gd name="T1" fmla="*/ 18 h 499"/>
                <a:gd name="T2" fmla="*/ 138 w 2033"/>
                <a:gd name="T3" fmla="*/ 6 h 499"/>
                <a:gd name="T4" fmla="*/ 96 w 2033"/>
                <a:gd name="T5" fmla="*/ 0 h 499"/>
                <a:gd name="T6" fmla="*/ 36 w 2033"/>
                <a:gd name="T7" fmla="*/ 0 h 499"/>
                <a:gd name="T8" fmla="*/ 12 w 2033"/>
                <a:gd name="T9" fmla="*/ 25 h 499"/>
                <a:gd name="T10" fmla="*/ 0 w 2033"/>
                <a:gd name="T11" fmla="*/ 128 h 499"/>
                <a:gd name="T12" fmla="*/ 60 w 2033"/>
                <a:gd name="T13" fmla="*/ 104 h 499"/>
                <a:gd name="T14" fmla="*/ 90 w 2033"/>
                <a:gd name="T15" fmla="*/ 134 h 499"/>
                <a:gd name="T16" fmla="*/ 150 w 2033"/>
                <a:gd name="T17" fmla="*/ 153 h 499"/>
                <a:gd name="T18" fmla="*/ 209 w 2033"/>
                <a:gd name="T19" fmla="*/ 273 h 499"/>
                <a:gd name="T20" fmla="*/ 401 w 2033"/>
                <a:gd name="T21" fmla="*/ 359 h 499"/>
                <a:gd name="T22" fmla="*/ 777 w 2033"/>
                <a:gd name="T23" fmla="*/ 359 h 499"/>
                <a:gd name="T24" fmla="*/ 2033 w 2033"/>
                <a:gd name="T25" fmla="*/ 499 h 499"/>
                <a:gd name="T26" fmla="*/ 2033 w 2033"/>
                <a:gd name="T27" fmla="*/ 499 h 499"/>
                <a:gd name="T28" fmla="*/ 1991 w 2033"/>
                <a:gd name="T29" fmla="*/ 493 h 499"/>
                <a:gd name="T30" fmla="*/ 676 w 2033"/>
                <a:gd name="T31" fmla="*/ 243 h 499"/>
                <a:gd name="T32" fmla="*/ 514 w 2033"/>
                <a:gd name="T33" fmla="*/ 159 h 499"/>
                <a:gd name="T34" fmla="*/ 425 w 2033"/>
                <a:gd name="T35" fmla="*/ 110 h 499"/>
                <a:gd name="T36" fmla="*/ 365 w 2033"/>
                <a:gd name="T37" fmla="*/ 92 h 499"/>
                <a:gd name="T38" fmla="*/ 281 w 2033"/>
                <a:gd name="T39" fmla="*/ 61 h 499"/>
                <a:gd name="T40" fmla="*/ 186 w 2033"/>
                <a:gd name="T41" fmla="*/ 18 h 499"/>
                <a:gd name="T42" fmla="*/ 186 w 2033"/>
                <a:gd name="T43" fmla="*/ 18 h 49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>
                <a:gd name="T0" fmla="*/ 0 w 71"/>
                <a:gd name="T1" fmla="*/ 18 h 60"/>
                <a:gd name="T2" fmla="*/ 6 w 71"/>
                <a:gd name="T3" fmla="*/ 18 h 60"/>
                <a:gd name="T4" fmla="*/ 12 w 71"/>
                <a:gd name="T5" fmla="*/ 12 h 60"/>
                <a:gd name="T6" fmla="*/ 6 w 71"/>
                <a:gd name="T7" fmla="*/ 6 h 60"/>
                <a:gd name="T8" fmla="*/ 0 w 71"/>
                <a:gd name="T9" fmla="*/ 0 h 60"/>
                <a:gd name="T10" fmla="*/ 29 w 71"/>
                <a:gd name="T11" fmla="*/ 18 h 60"/>
                <a:gd name="T12" fmla="*/ 53 w 71"/>
                <a:gd name="T13" fmla="*/ 18 h 60"/>
                <a:gd name="T14" fmla="*/ 59 w 71"/>
                <a:gd name="T15" fmla="*/ 31 h 60"/>
                <a:gd name="T16" fmla="*/ 65 w 71"/>
                <a:gd name="T17" fmla="*/ 43 h 60"/>
                <a:gd name="T18" fmla="*/ 71 w 71"/>
                <a:gd name="T19" fmla="*/ 55 h 60"/>
                <a:gd name="T20" fmla="*/ 71 w 71"/>
                <a:gd name="T21" fmla="*/ 61 h 60"/>
                <a:gd name="T22" fmla="*/ 59 w 71"/>
                <a:gd name="T23" fmla="*/ 55 h 60"/>
                <a:gd name="T24" fmla="*/ 47 w 71"/>
                <a:gd name="T25" fmla="*/ 43 h 60"/>
                <a:gd name="T26" fmla="*/ 23 w 71"/>
                <a:gd name="T27" fmla="*/ 31 h 60"/>
                <a:gd name="T28" fmla="*/ 23 w 71"/>
                <a:gd name="T29" fmla="*/ 37 h 60"/>
                <a:gd name="T30" fmla="*/ 18 w 71"/>
                <a:gd name="T31" fmla="*/ 43 h 60"/>
                <a:gd name="T32" fmla="*/ 12 w 71"/>
                <a:gd name="T33" fmla="*/ 49 h 60"/>
                <a:gd name="T34" fmla="*/ 6 w 71"/>
                <a:gd name="T35" fmla="*/ 49 h 60"/>
                <a:gd name="T36" fmla="*/ 6 w 71"/>
                <a:gd name="T37" fmla="*/ 49 h 60"/>
                <a:gd name="T38" fmla="*/ 6 w 71"/>
                <a:gd name="T39" fmla="*/ 37 h 60"/>
                <a:gd name="T40" fmla="*/ 0 w 71"/>
                <a:gd name="T41" fmla="*/ 18 h 60"/>
                <a:gd name="T42" fmla="*/ 0 w 71"/>
                <a:gd name="T43" fmla="*/ 18 h 60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>
                <a:gd name="T0" fmla="*/ 30 w 161"/>
                <a:gd name="T1" fmla="*/ 0 h 162"/>
                <a:gd name="T2" fmla="*/ 48 w 161"/>
                <a:gd name="T3" fmla="*/ 6 h 162"/>
                <a:gd name="T4" fmla="*/ 72 w 161"/>
                <a:gd name="T5" fmla="*/ 6 h 162"/>
                <a:gd name="T6" fmla="*/ 114 w 161"/>
                <a:gd name="T7" fmla="*/ 12 h 162"/>
                <a:gd name="T8" fmla="*/ 96 w 161"/>
                <a:gd name="T9" fmla="*/ 55 h 162"/>
                <a:gd name="T10" fmla="*/ 96 w 161"/>
                <a:gd name="T11" fmla="*/ 61 h 162"/>
                <a:gd name="T12" fmla="*/ 102 w 161"/>
                <a:gd name="T13" fmla="*/ 73 h 162"/>
                <a:gd name="T14" fmla="*/ 108 w 161"/>
                <a:gd name="T15" fmla="*/ 85 h 162"/>
                <a:gd name="T16" fmla="*/ 120 w 161"/>
                <a:gd name="T17" fmla="*/ 97 h 162"/>
                <a:gd name="T18" fmla="*/ 143 w 161"/>
                <a:gd name="T19" fmla="*/ 115 h 162"/>
                <a:gd name="T20" fmla="*/ 155 w 161"/>
                <a:gd name="T21" fmla="*/ 140 h 162"/>
                <a:gd name="T22" fmla="*/ 161 w 161"/>
                <a:gd name="T23" fmla="*/ 158 h 162"/>
                <a:gd name="T24" fmla="*/ 161 w 161"/>
                <a:gd name="T25" fmla="*/ 164 h 162"/>
                <a:gd name="T26" fmla="*/ 96 w 161"/>
                <a:gd name="T27" fmla="*/ 103 h 162"/>
                <a:gd name="T28" fmla="*/ 30 w 161"/>
                <a:gd name="T29" fmla="*/ 55 h 162"/>
                <a:gd name="T30" fmla="*/ 0 w 161"/>
                <a:gd name="T31" fmla="*/ 0 h 162"/>
                <a:gd name="T32" fmla="*/ 30 w 161"/>
                <a:gd name="T33" fmla="*/ 0 h 162"/>
                <a:gd name="T34" fmla="*/ 30 w 161"/>
                <a:gd name="T35" fmla="*/ 0 h 16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>
                <a:gd name="T0" fmla="*/ 59 w 59"/>
                <a:gd name="T1" fmla="*/ 6 h 60"/>
                <a:gd name="T2" fmla="*/ 41 w 59"/>
                <a:gd name="T3" fmla="*/ 31 h 60"/>
                <a:gd name="T4" fmla="*/ 41 w 59"/>
                <a:gd name="T5" fmla="*/ 37 h 60"/>
                <a:gd name="T6" fmla="*/ 47 w 59"/>
                <a:gd name="T7" fmla="*/ 43 h 60"/>
                <a:gd name="T8" fmla="*/ 53 w 59"/>
                <a:gd name="T9" fmla="*/ 55 h 60"/>
                <a:gd name="T10" fmla="*/ 53 w 59"/>
                <a:gd name="T11" fmla="*/ 61 h 60"/>
                <a:gd name="T12" fmla="*/ 47 w 59"/>
                <a:gd name="T13" fmla="*/ 55 h 60"/>
                <a:gd name="T14" fmla="*/ 35 w 59"/>
                <a:gd name="T15" fmla="*/ 49 h 60"/>
                <a:gd name="T16" fmla="*/ 23 w 59"/>
                <a:gd name="T17" fmla="*/ 37 h 60"/>
                <a:gd name="T18" fmla="*/ 17 w 59"/>
                <a:gd name="T19" fmla="*/ 31 h 60"/>
                <a:gd name="T20" fmla="*/ 0 w 59"/>
                <a:gd name="T21" fmla="*/ 0 h 60"/>
                <a:gd name="T22" fmla="*/ 59 w 59"/>
                <a:gd name="T23" fmla="*/ 6 h 60"/>
                <a:gd name="T24" fmla="*/ 59 w 59"/>
                <a:gd name="T25" fmla="*/ 6 h 6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>
                <a:gd name="T0" fmla="*/ 233 w 245"/>
                <a:gd name="T1" fmla="*/ 37 h 204"/>
                <a:gd name="T2" fmla="*/ 245 w 245"/>
                <a:gd name="T3" fmla="*/ 43 h 204"/>
                <a:gd name="T4" fmla="*/ 209 w 245"/>
                <a:gd name="T5" fmla="*/ 85 h 204"/>
                <a:gd name="T6" fmla="*/ 143 w 245"/>
                <a:gd name="T7" fmla="*/ 134 h 204"/>
                <a:gd name="T8" fmla="*/ 167 w 245"/>
                <a:gd name="T9" fmla="*/ 158 h 204"/>
                <a:gd name="T10" fmla="*/ 179 w 245"/>
                <a:gd name="T11" fmla="*/ 207 h 204"/>
                <a:gd name="T12" fmla="*/ 77 w 245"/>
                <a:gd name="T13" fmla="*/ 134 h 204"/>
                <a:gd name="T14" fmla="*/ 47 w 245"/>
                <a:gd name="T15" fmla="*/ 85 h 204"/>
                <a:gd name="T16" fmla="*/ 89 w 245"/>
                <a:gd name="T17" fmla="*/ 67 h 204"/>
                <a:gd name="T18" fmla="*/ 59 w 245"/>
                <a:gd name="T19" fmla="*/ 37 h 204"/>
                <a:gd name="T20" fmla="*/ 0 w 245"/>
                <a:gd name="T21" fmla="*/ 12 h 204"/>
                <a:gd name="T22" fmla="*/ 0 w 245"/>
                <a:gd name="T23" fmla="*/ 0 h 204"/>
                <a:gd name="T24" fmla="*/ 6 w 245"/>
                <a:gd name="T25" fmla="*/ 0 h 204"/>
                <a:gd name="T26" fmla="*/ 12 w 245"/>
                <a:gd name="T27" fmla="*/ 0 h 204"/>
                <a:gd name="T28" fmla="*/ 47 w 245"/>
                <a:gd name="T29" fmla="*/ 6 h 204"/>
                <a:gd name="T30" fmla="*/ 77 w 245"/>
                <a:gd name="T31" fmla="*/ 6 h 204"/>
                <a:gd name="T32" fmla="*/ 83 w 245"/>
                <a:gd name="T33" fmla="*/ 6 h 204"/>
                <a:gd name="T34" fmla="*/ 89 w 245"/>
                <a:gd name="T35" fmla="*/ 6 h 204"/>
                <a:gd name="T36" fmla="*/ 101 w 245"/>
                <a:gd name="T37" fmla="*/ 12 h 204"/>
                <a:gd name="T38" fmla="*/ 125 w 245"/>
                <a:gd name="T39" fmla="*/ 12 h 204"/>
                <a:gd name="T40" fmla="*/ 143 w 245"/>
                <a:gd name="T41" fmla="*/ 18 h 204"/>
                <a:gd name="T42" fmla="*/ 149 w 245"/>
                <a:gd name="T43" fmla="*/ 18 h 204"/>
                <a:gd name="T44" fmla="*/ 149 w 245"/>
                <a:gd name="T45" fmla="*/ 18 h 204"/>
                <a:gd name="T46" fmla="*/ 203 w 245"/>
                <a:gd name="T47" fmla="*/ 24 h 204"/>
                <a:gd name="T48" fmla="*/ 233 w 245"/>
                <a:gd name="T49" fmla="*/ 37 h 204"/>
                <a:gd name="T50" fmla="*/ 233 w 245"/>
                <a:gd name="T51" fmla="*/ 37 h 20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483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483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4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4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484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A56A075-47E0-4849-8AEE-140AEB71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351BB00-A0FD-1349-8A87-F6E43D1103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http://www.csudh.edu/academic-affairs/student-learning/resources/index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cjacobs@csudh.edu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Student Learning Outcomes at CSUDH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Course-level outcomes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These should be stated in the Student Learning Outcomes.</a:t>
            </a:r>
          </a:p>
          <a:p>
            <a:pPr eaLnBrk="1" hangingPunct="1">
              <a:defRPr/>
            </a:pPr>
            <a:r>
              <a:rPr lang="en-US" altLang="en-US" dirty="0" smtClean="0"/>
              <a:t>The link between the Program-level outcomes and the Course-level outcomes can be put into a table.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The program should also choose its assessment tools.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Indirect assessments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2895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Surveys of students, graduates, and employers</a:t>
            </a:r>
          </a:p>
          <a:p>
            <a:pPr eaLnBrk="1" hangingPunct="1">
              <a:defRPr/>
            </a:pPr>
            <a:r>
              <a:rPr lang="en-US" altLang="en-US" smtClean="0"/>
              <a:t>Exit interviews </a:t>
            </a:r>
          </a:p>
          <a:p>
            <a:pPr eaLnBrk="1" hangingPunct="1">
              <a:defRPr/>
            </a:pPr>
            <a:r>
              <a:rPr lang="en-US" altLang="en-US" smtClean="0"/>
              <a:t>Focus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Direct assessments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Scoring Rubrics:</a:t>
            </a:r>
            <a:r>
              <a:rPr lang="en-US" altLang="en-US" sz="2400" smtClean="0"/>
              <a:t> can be used to holistically score any product or performance such as essays, portfolios, recitals, oral exams, research reports, etc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Capstone Courses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Case Studies</a:t>
            </a:r>
            <a:r>
              <a:rPr lang="en-US" altLang="en-US" sz="24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Embedded Questions to Assignments</a:t>
            </a:r>
            <a:r>
              <a:rPr lang="en-US" altLang="en-US" sz="24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Standardized Achievement Tests</a:t>
            </a:r>
            <a:r>
              <a:rPr lang="en-US" altLang="en-US" sz="24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Locally developed exams with objective questions</a:t>
            </a:r>
            <a:endParaRPr lang="en-US" altLang="en-US" sz="240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Locally developed essay questions</a:t>
            </a:r>
            <a:r>
              <a:rPr lang="en-US" altLang="en-US" sz="24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Reflective Essays</a:t>
            </a:r>
            <a:r>
              <a:rPr lang="en-US" altLang="en-US" sz="2400" smtClean="0"/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400" b="1" smtClean="0"/>
              <a:t>Collective Portfolios</a:t>
            </a:r>
            <a:endParaRPr lang="en-US" altLang="en-US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Although both indirect and direct measures can be used to assess student learning, direct measures yield better, more reliable data.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943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The program needs also to decide what level of achievement of each of the outcomes is acceptable.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Criteria for Success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Set criteria for each PLO</a:t>
            </a:r>
          </a:p>
          <a:p>
            <a:pPr eaLnBrk="1" hangingPunct="1">
              <a:defRPr/>
            </a:pPr>
            <a:r>
              <a:rPr lang="en-US" dirty="0" smtClean="0"/>
              <a:t>“Basic”</a:t>
            </a:r>
          </a:p>
          <a:p>
            <a:pPr lvl="1" eaLnBrk="1" hangingPunct="1">
              <a:defRPr/>
            </a:pPr>
            <a:r>
              <a:rPr lang="en-US" dirty="0" smtClean="0"/>
              <a:t>% students to achieve minimum requirements</a:t>
            </a:r>
          </a:p>
          <a:p>
            <a:pPr eaLnBrk="1" hangingPunct="1">
              <a:defRPr/>
            </a:pPr>
            <a:r>
              <a:rPr lang="en-US" dirty="0" smtClean="0"/>
              <a:t>“Intermediate”</a:t>
            </a:r>
          </a:p>
          <a:p>
            <a:pPr lvl="1" eaLnBrk="1" hangingPunct="1">
              <a:defRPr/>
            </a:pPr>
            <a:r>
              <a:rPr lang="en-US" dirty="0" smtClean="0"/>
              <a:t>% students to achieve above average level</a:t>
            </a:r>
          </a:p>
          <a:p>
            <a:pPr eaLnBrk="1" hangingPunct="1">
              <a:defRPr/>
            </a:pPr>
            <a:r>
              <a:rPr lang="en-US" dirty="0" smtClean="0"/>
              <a:t>“Advanced”</a:t>
            </a:r>
          </a:p>
          <a:p>
            <a:pPr lvl="1" eaLnBrk="1" hangingPunct="1">
              <a:defRPr/>
            </a:pPr>
            <a:r>
              <a:rPr lang="en-US" dirty="0" smtClean="0"/>
              <a:t>% students to achieve expert level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Then start assessing!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Create a schedule for assessing the outcomes.</a:t>
            </a:r>
          </a:p>
          <a:p>
            <a:pPr eaLnBrk="1" hangingPunct="1">
              <a:defRPr/>
            </a:pPr>
            <a:r>
              <a:rPr lang="en-US" altLang="en-US" smtClean="0"/>
              <a:t>Collect the data and analyze it.</a:t>
            </a:r>
          </a:p>
          <a:p>
            <a:pPr eaLnBrk="1" hangingPunct="1">
              <a:defRPr/>
            </a:pPr>
            <a:r>
              <a:rPr lang="en-US" altLang="en-US" smtClean="0"/>
              <a:t>See if the students have achieved the preset goals.</a:t>
            </a:r>
          </a:p>
          <a:p>
            <a:pPr eaLnBrk="1" hangingPunct="1">
              <a:defRPr/>
            </a:pPr>
            <a:r>
              <a:rPr lang="en-US" altLang="en-US" smtClean="0"/>
              <a:t>If they have, then continue assessing on a regular schedule to make sure they keep making the goals.</a:t>
            </a:r>
          </a:p>
          <a:p>
            <a:pPr eaLnBrk="1" hangingPunct="1">
              <a:buFontTx/>
              <a:buNone/>
              <a:defRPr/>
            </a:pPr>
            <a:endParaRPr lang="en-US" altLang="en-US" smtClean="0"/>
          </a:p>
          <a:p>
            <a:pPr eaLnBrk="1" hangingPunct="1">
              <a:defRPr/>
            </a:pPr>
            <a:endParaRPr lang="en-US" alt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4000" smtClean="0"/>
              <a:t>If the students are not achieving the goals: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438400"/>
            <a:ext cx="82296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The program should meet to decide on a course of action to correct the problem.</a:t>
            </a:r>
          </a:p>
          <a:p>
            <a:pPr eaLnBrk="1" hangingPunct="1">
              <a:defRPr/>
            </a:pPr>
            <a:r>
              <a:rPr lang="en-US" altLang="en-US" smtClean="0"/>
              <a:t>If curricular changes are required, these should be initiated and completed.</a:t>
            </a:r>
          </a:p>
          <a:p>
            <a:pPr eaLnBrk="1" hangingPunct="1">
              <a:buFontTx/>
              <a:buNone/>
              <a:defRPr/>
            </a:pPr>
            <a:endParaRPr lang="en-US" alt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Closing the Loop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endParaRPr lang="en-US" altLang="en-US" sz="2800" dirty="0" smtClean="0"/>
          </a:p>
          <a:p>
            <a:pPr eaLnBrk="1" hangingPunct="1">
              <a:defRPr/>
            </a:pPr>
            <a:r>
              <a:rPr lang="en-US" altLang="en-US" sz="2800" dirty="0" smtClean="0"/>
              <a:t>Did the changes improve outcomes?</a:t>
            </a:r>
          </a:p>
          <a:p>
            <a:pPr eaLnBrk="1" hangingPunct="1">
              <a:defRPr/>
            </a:pPr>
            <a:r>
              <a:rPr lang="en-US" altLang="en-US" sz="2800" dirty="0" smtClean="0"/>
              <a:t>If not, work out a solution.</a:t>
            </a:r>
          </a:p>
          <a:p>
            <a:pPr eaLnBrk="1" hangingPunct="1">
              <a:defRPr/>
            </a:pPr>
            <a:r>
              <a:rPr lang="en-US" altLang="en-US" sz="2800" dirty="0" smtClean="0"/>
              <a:t>If successful, continue regular assessment.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562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Outcomes assessment can tell us if our students are really learning what we think they should be able to do.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For links to rubrics, syllabus construction, and forms: 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>
                <a:hlinkClick r:id="rId2"/>
              </a:rPr>
              <a:t>http://</a:t>
            </a:r>
            <a:r>
              <a:rPr lang="en-US" altLang="en-US" dirty="0" smtClean="0">
                <a:hlinkClick r:id="rId2"/>
              </a:rPr>
              <a:t>www.csudh.edu/academic-affairs/student-learning/resources/index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486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USLOAC members are available for </a:t>
            </a:r>
            <a:br>
              <a:rPr lang="en-US" altLang="en-US" dirty="0" smtClean="0"/>
            </a:br>
            <a:r>
              <a:rPr lang="en-US" altLang="en-US" dirty="0" smtClean="0"/>
              <a:t>one-on-one help 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Email </a:t>
            </a:r>
            <a:r>
              <a:rPr lang="en-US" altLang="en-US" dirty="0" smtClean="0">
                <a:hlinkClick r:id="rId2"/>
              </a:rPr>
              <a:t>lcarrier@csudh.edu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 anchor="b">
            <a:normAutofit/>
          </a:bodyPr>
          <a:lstStyle/>
          <a:p>
            <a:pPr eaLnBrk="1" hangingPunct="1">
              <a:defRPr/>
            </a:pPr>
            <a:r>
              <a:rPr lang="en-US" altLang="en-US" sz="2000" b="1" smtClean="0"/>
              <a:t>CSUDH Strategic Framework</a:t>
            </a:r>
            <a:endParaRPr lang="en-US" altLang="en-US" sz="200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762000"/>
            <a:ext cx="8077200" cy="5867400"/>
          </a:xfrm>
        </p:spPr>
        <p:txBody>
          <a:bodyPr>
            <a:normAutofit/>
          </a:bodyPr>
          <a:lstStyle/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200" b="1" smtClean="0"/>
              <a:t>Mission</a:t>
            </a:r>
            <a:endParaRPr lang="en-US" altLang="en-US" sz="1200" smtClean="0"/>
          </a:p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200" i="1" smtClean="0"/>
          </a:p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200" i="1" smtClean="0"/>
              <a:t>We provide education, scholarship and service that are, by design, accessible and transformative. We welcome students who seek academic achievement, personal fulfillment, and preparation for the work of today and tomorrow.</a:t>
            </a:r>
          </a:p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200" smtClean="0"/>
          </a:p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200" b="1" smtClean="0"/>
              <a:t>Vision</a:t>
            </a:r>
            <a:endParaRPr lang="en-US" altLang="en-US" sz="1200" smtClean="0"/>
          </a:p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200" smtClean="0"/>
          </a:p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200" smtClean="0"/>
              <a:t>By 2015, we are known as a gathering place where:</a:t>
            </a:r>
          </a:p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200" smtClean="0"/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altLang="en-US" sz="1200" smtClean="0"/>
              <a:t>Diversity in all its forms is explored, understood, and transformed into knowledge and practice that benefit the world.</a:t>
            </a: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altLang="en-US" sz="1200" smtClean="0"/>
              <a:t>Our use of technology allows us to transcend our boundaries as we reach out to students, both locally and globally.</a:t>
            </a: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altLang="en-US" sz="1200" smtClean="0"/>
              <a:t>Sustainable environmental, social, and economic practices are a way of life.</a:t>
            </a: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altLang="en-US" sz="1200" smtClean="0"/>
              <a:t>Our educational partnerships ensure pathways and support for local students to aspire to and complete a college degree.</a:t>
            </a: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altLang="en-US" sz="1200" smtClean="0"/>
              <a:t>We are engaged in serving the dynamic needs of the surrounding communities.</a:t>
            </a: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altLang="en-US" sz="1200" smtClean="0"/>
              <a:t>Student life is meaningful and vibrant.</a:t>
            </a: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altLang="en-US" sz="1200" smtClean="0"/>
              <a:t>Our accomplishments and those of our alumni are recognized nationally and internationally.</a:t>
            </a:r>
          </a:p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200" smtClean="0"/>
          </a:p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200" smtClean="0"/>
              <a:t>As a result, our students graduate with an exemplary academic education and a genuine commitment to justice and social responsibility.</a:t>
            </a:r>
          </a:p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200" b="1" smtClean="0"/>
          </a:p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1200" b="1" smtClean="0"/>
              <a:t>Core Values</a:t>
            </a:r>
          </a:p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200" smtClean="0"/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altLang="en-US" sz="1200" b="1" i="1" smtClean="0"/>
              <a:t>Collaboration</a:t>
            </a:r>
            <a:r>
              <a:rPr lang="en-US" altLang="en-US" sz="1200" smtClean="0"/>
              <a:t> among all segments of the campus community</a:t>
            </a: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altLang="en-US" sz="1200" b="1" i="1" smtClean="0"/>
              <a:t>Continuous Learning</a:t>
            </a:r>
            <a:r>
              <a:rPr lang="en-US" altLang="en-US" sz="1200" smtClean="0"/>
              <a:t> that improves teaching, scholarship, and service</a:t>
            </a: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altLang="en-US" sz="1200" b="1" i="1" smtClean="0"/>
              <a:t>Rigorous Standards</a:t>
            </a:r>
            <a:r>
              <a:rPr lang="en-US" altLang="en-US" sz="1200" smtClean="0"/>
              <a:t> of excellence in all our practices.</a:t>
            </a: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altLang="en-US" sz="1200" b="1" i="1" smtClean="0"/>
              <a:t>Proactive Partnerships</a:t>
            </a:r>
            <a:r>
              <a:rPr lang="en-US" altLang="en-US" sz="1200" smtClean="0"/>
              <a:t> with our communities</a:t>
            </a: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altLang="en-US" sz="1200" b="1" i="1" smtClean="0"/>
              <a:t>Respect</a:t>
            </a:r>
            <a:r>
              <a:rPr lang="en-US" altLang="en-US" sz="1200" smtClean="0"/>
              <a:t> for diversity in all forms</a:t>
            </a:r>
          </a:p>
          <a:p>
            <a:pPr marL="273050" indent="-273050" eaLnBrk="1" hangingPunct="1">
              <a:lnSpc>
                <a:spcPct val="80000"/>
              </a:lnSpc>
              <a:defRPr/>
            </a:pPr>
            <a:r>
              <a:rPr lang="en-US" altLang="en-US" sz="1200" b="1" i="1" smtClean="0"/>
              <a:t>Responsiveness</a:t>
            </a:r>
            <a:r>
              <a:rPr lang="en-US" altLang="en-US" sz="1200" smtClean="0"/>
              <a:t> to the needs of students and society</a:t>
            </a:r>
          </a:p>
          <a:p>
            <a:pPr marL="273050" indent="-27305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1200" smtClean="0"/>
          </a:p>
          <a:p>
            <a:pPr marL="273050" indent="-273050" eaLnBrk="1" hangingPunct="1">
              <a:lnSpc>
                <a:spcPct val="80000"/>
              </a:lnSpc>
              <a:defRPr/>
            </a:pPr>
            <a:endParaRPr lang="en-US" altLang="en-US" sz="12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Student Learning Outcomes: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229600" cy="33528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Are the cognitive knowledge,  behavioral skills and/or affective values you expect your students to achieve.</a:t>
            </a:r>
          </a:p>
          <a:p>
            <a:pPr eaLnBrk="1" hangingPunct="1">
              <a:defRPr/>
            </a:pPr>
            <a:r>
              <a:rPr lang="en-US" altLang="en-US" smtClean="0"/>
              <a:t>Must be stated in measurable terms.</a:t>
            </a:r>
          </a:p>
          <a:p>
            <a:pPr eaLnBrk="1" hangingPunct="1">
              <a:defRPr/>
            </a:pPr>
            <a:r>
              <a:rPr lang="en-US" altLang="en-US" smtClean="0"/>
              <a:t>Are faculty-generated.</a:t>
            </a:r>
          </a:p>
          <a:p>
            <a:pPr eaLnBrk="1" hangingPunct="1">
              <a:buFontTx/>
              <a:buNone/>
              <a:defRPr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SLO Examples (our ILOs)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 smtClean="0"/>
              <a:t>Think critically and creatively and apply qualitative and quantitative reasoning to address complex challenges and everyday problems locally and globally. (Critical Thinking)</a:t>
            </a:r>
          </a:p>
          <a:p>
            <a:pPr eaLnBrk="1" hangingPunct="1">
              <a:defRPr/>
            </a:pPr>
            <a:r>
              <a:rPr lang="en-US" sz="2000" dirty="0" smtClean="0"/>
              <a:t>Communicate clearly and collaborate effectively in a range of social, academic, and professional contexts, both orally and in writing. (Communication)</a:t>
            </a:r>
          </a:p>
          <a:p>
            <a:pPr eaLnBrk="1" hangingPunct="1">
              <a:defRPr/>
            </a:pPr>
            <a:r>
              <a:rPr lang="en-US" sz="2000" dirty="0" smtClean="0"/>
              <a:t>Locate, evaluate, and effectively use information in pursuit of discovery as preparation for continuous lifelong learning. (Information Literacy)</a:t>
            </a:r>
          </a:p>
          <a:p>
            <a:pPr eaLnBrk="1" hangingPunct="1">
              <a:defRPr/>
            </a:pPr>
            <a:r>
              <a:rPr lang="en-US" sz="2000" dirty="0" smtClean="0"/>
              <a:t>Demonstrate expertise in a specialized discipline of study and the ability to integrate its ideas, methods, theory and practice. (Disciplinary Proficiency)</a:t>
            </a:r>
          </a:p>
          <a:p>
            <a:pPr eaLnBrk="1" hangingPunct="1">
              <a:defRPr/>
            </a:pPr>
            <a:r>
              <a:rPr lang="en-US" sz="2000" dirty="0" smtClean="0"/>
              <a:t>Develop knowledge of diversity and multicultural competencies and ways to use that knowledge to promote equity and justice at local and global levels. (Engaged Citizenry)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Graduate Level Learning Outcomes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pic>
        <p:nvPicPr>
          <p:cNvPr id="27651" name="Picture 3" descr="Graduation Level Learning Outcomes on what Graduate students will demonstrate." title="CSUDH Graduate Level Learning Outcom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0"/>
            <a:ext cx="81724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How to get started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The first step in the process is for the departmental faculty to meet and decide on the outcomes.  There usually should be between 5-10 of these.</a:t>
            </a:r>
          </a:p>
          <a:p>
            <a:pPr eaLnBrk="1" hangingPunct="1">
              <a:defRPr/>
            </a:pPr>
            <a:r>
              <a:rPr lang="en-US" altLang="en-US" smtClean="0"/>
              <a:t>For accredited programs, many of the outcomes will already be specified.</a:t>
            </a:r>
          </a:p>
          <a:p>
            <a:pPr eaLnBrk="1" hangingPunct="1">
              <a:defRPr/>
            </a:pPr>
            <a:r>
              <a:rPr lang="en-US" altLang="en-US" smtClean="0"/>
              <a:t>Produce a curriculum map to see how these are covered in the curriculum.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1400" smtClean="0"/>
              <a:t>	I = concept introduced;  R = concept reinforced;  F = final assessment</a:t>
            </a:r>
          </a:p>
        </p:txBody>
      </p:sp>
      <p:graphicFrame>
        <p:nvGraphicFramePr>
          <p:cNvPr id="9218" name="Object 6" descr="Outcome Number for concept introduced, reinforced, and final assessment." title="Outcome Number"/>
          <p:cNvGraphicFramePr>
            <a:graphicFrameLocks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9068353"/>
              </p:ext>
            </p:extLst>
          </p:nvPr>
        </p:nvGraphicFramePr>
        <p:xfrm>
          <a:off x="1447800" y="1219200"/>
          <a:ext cx="8305800" cy="548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Chart" r:id="rId3" imgW="6111240" imgH="4038600" progId="Excel.Chart.8">
                  <p:embed followColorScheme="full"/>
                </p:oleObj>
              </mc:Choice>
              <mc:Fallback>
                <p:oleObj name="Chart" r:id="rId3" imgW="6111240" imgH="4038600" progId="Excel.Chart.8">
                  <p:embed followColorScheme="full"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219200"/>
                        <a:ext cx="8305800" cy="548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715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The program-level outcomes should link with both the Institutional Learning Outcomes and with course-level outcomes.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5867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Not every outcome need link to the ILOs, but every program should have at least a few connections.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untain Top">
  <a:themeElements>
    <a:clrScheme name="Mountain Top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Mountain To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untain Top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untain Top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139</TotalTime>
  <Words>787</Words>
  <Application>Microsoft Macintosh PowerPoint</Application>
  <PresentationFormat>On-screen Show (4:3)</PresentationFormat>
  <Paragraphs>93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Wingdings</vt:lpstr>
      <vt:lpstr>Calibri</vt:lpstr>
      <vt:lpstr>Mountain Top</vt:lpstr>
      <vt:lpstr>Default Design</vt:lpstr>
      <vt:lpstr>Microsoft Excel Chart</vt:lpstr>
      <vt:lpstr>Student Learning Outcomes at CSUDH</vt:lpstr>
      <vt:lpstr>Outcomes assessment can tell us if our students are really learning what we think they should be able to do.</vt:lpstr>
      <vt:lpstr>Student Learning Outcomes:</vt:lpstr>
      <vt:lpstr>SLO Examples (our ILOs)</vt:lpstr>
      <vt:lpstr>Graduate Level Learning Outcomes</vt:lpstr>
      <vt:lpstr>How to get started</vt:lpstr>
      <vt:lpstr> I = concept introduced;  R = concept reinforced;  F = final assessment</vt:lpstr>
      <vt:lpstr>The program-level outcomes should link with both the Institutional Learning Outcomes and with course-level outcomes.</vt:lpstr>
      <vt:lpstr>Not every outcome need link to the ILOs, but every program should have at least a few connections.</vt:lpstr>
      <vt:lpstr>Course-level outcomes</vt:lpstr>
      <vt:lpstr>The program should also choose its assessment tools.  </vt:lpstr>
      <vt:lpstr>Indirect assessments</vt:lpstr>
      <vt:lpstr>Direct assessments</vt:lpstr>
      <vt:lpstr>Although both indirect and direct measures can be used to assess student learning, direct measures yield better, more reliable data.</vt:lpstr>
      <vt:lpstr>The program needs also to decide what level of achievement of each of the outcomes is acceptable.</vt:lpstr>
      <vt:lpstr>Criteria for Success</vt:lpstr>
      <vt:lpstr>Then start assessing!</vt:lpstr>
      <vt:lpstr>If the students are not achieving the goals:</vt:lpstr>
      <vt:lpstr>Closing the Loop</vt:lpstr>
      <vt:lpstr>For links to rubrics, syllabus construction, and forms:   http://www.csudh.edu/academic-affairs/student-learning/resources/index</vt:lpstr>
      <vt:lpstr>USLOAC members are available for  one-on-one help   Email lcarrier@csudh.edu </vt:lpstr>
      <vt:lpstr>CSUDH Strategic Framework</vt:lpstr>
    </vt:vector>
  </TitlesOfParts>
  <Manager/>
  <Company>CSUDH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Learning Outcomes at CSUDH</dc:title>
  <dc:subject>Student Learning Outcomes at CSUDH</dc:subject>
  <dc:creator>Academic Affairs</dc:creator>
  <cp:keywords/>
  <dc:description/>
  <cp:lastModifiedBy>Donna Cruz</cp:lastModifiedBy>
  <cp:revision>17</cp:revision>
  <dcterms:created xsi:type="dcterms:W3CDTF">2011-03-07T14:28:29Z</dcterms:created>
  <dcterms:modified xsi:type="dcterms:W3CDTF">2017-12-14T00:41:49Z</dcterms:modified>
  <cp:category/>
</cp:coreProperties>
</file>