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74" r:id="rId3"/>
    <p:sldId id="277" r:id="rId4"/>
    <p:sldId id="262" r:id="rId5"/>
    <p:sldId id="264" r:id="rId6"/>
    <p:sldId id="266" r:id="rId7"/>
    <p:sldId id="267" r:id="rId8"/>
    <p:sldId id="268" r:id="rId9"/>
    <p:sldId id="270" r:id="rId10"/>
    <p:sldId id="271" r:id="rId11"/>
    <p:sldId id="273" r:id="rId12"/>
    <p:sldId id="272" r:id="rId13"/>
    <p:sldId id="276" r:id="rId14"/>
    <p:sldId id="275" r:id="rId15"/>
    <p:sldId id="269" r:id="rId16"/>
    <p:sldId id="265" r:id="rId17"/>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38"/>
    <a:srgbClr val="EFBA08"/>
    <a:srgbClr val="00B3C5"/>
    <a:srgbClr val="75787B"/>
    <a:srgbClr val="00B3D9"/>
    <a:srgbClr val="009DBB"/>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74"/>
  </p:normalViewPr>
  <p:slideViewPr>
    <p:cSldViewPr snapToObjects="1">
      <p:cViewPr varScale="1">
        <p:scale>
          <a:sx n="149" d="100"/>
          <a:sy n="149" d="100"/>
        </p:scale>
        <p:origin x="848" y="168"/>
      </p:cViewPr>
      <p:guideLst>
        <p:guide orient="horz" pos="1800"/>
        <p:guide pos="3200"/>
      </p:guideLst>
    </p:cSldViewPr>
  </p:slideViewPr>
  <p:notesTextViewPr>
    <p:cViewPr>
      <p:scale>
        <a:sx n="100" d="100"/>
        <a:sy n="100" d="100"/>
      </p:scale>
      <p:origin x="0" y="0"/>
    </p:cViewPr>
  </p:notesTextViewPr>
  <p:notesViewPr>
    <p:cSldViewPr snapToObjects="1">
      <p:cViewPr varScale="1">
        <p:scale>
          <a:sx n="130" d="100"/>
          <a:sy n="130" d="100"/>
        </p:scale>
        <p:origin x="32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5CA7B-640A-CE43-808B-0A5878440158}" type="datetimeFigureOut">
              <a:rPr lang="en-US" smtClean="0"/>
              <a:t>2/18/20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6D62A-717E-2E46-9278-1276E4B81C8C}" type="slidenum">
              <a:rPr lang="en-US" smtClean="0"/>
              <a:t>‹#›</a:t>
            </a:fld>
            <a:endParaRPr lang="en-US"/>
          </a:p>
        </p:txBody>
      </p:sp>
    </p:spTree>
    <p:extLst>
      <p:ext uri="{BB962C8B-B14F-4D97-AF65-F5344CB8AC3E}">
        <p14:creationId xmlns:p14="http://schemas.microsoft.com/office/powerpoint/2010/main" val="1893625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F8270-06C1-864E-B9EE-03302FF412F2}" type="datetimeFigureOut">
              <a:rPr lang="en-US" smtClean="0"/>
              <a:t>2/18/20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3B194-68B6-C942-BC0D-511918DB7975}" type="slidenum">
              <a:rPr lang="en-US" smtClean="0"/>
              <a:t>‹#›</a:t>
            </a:fld>
            <a:endParaRPr lang="en-US"/>
          </a:p>
        </p:txBody>
      </p:sp>
    </p:spTree>
    <p:extLst>
      <p:ext uri="{BB962C8B-B14F-4D97-AF65-F5344CB8AC3E}">
        <p14:creationId xmlns:p14="http://schemas.microsoft.com/office/powerpoint/2010/main" val="765152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a:t>
            </a:fld>
            <a:endParaRPr lang="en-US"/>
          </a:p>
        </p:txBody>
      </p:sp>
    </p:spTree>
    <p:extLst>
      <p:ext uri="{BB962C8B-B14F-4D97-AF65-F5344CB8AC3E}">
        <p14:creationId xmlns:p14="http://schemas.microsoft.com/office/powerpoint/2010/main" val="423500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10</a:t>
            </a:fld>
            <a:endParaRPr lang="en-US"/>
          </a:p>
        </p:txBody>
      </p:sp>
    </p:spTree>
    <p:extLst>
      <p:ext uri="{BB962C8B-B14F-4D97-AF65-F5344CB8AC3E}">
        <p14:creationId xmlns:p14="http://schemas.microsoft.com/office/powerpoint/2010/main" val="223171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11</a:t>
            </a:fld>
            <a:endParaRPr lang="en-US"/>
          </a:p>
        </p:txBody>
      </p:sp>
    </p:spTree>
    <p:extLst>
      <p:ext uri="{BB962C8B-B14F-4D97-AF65-F5344CB8AC3E}">
        <p14:creationId xmlns:p14="http://schemas.microsoft.com/office/powerpoint/2010/main" val="189252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12</a:t>
            </a:fld>
            <a:endParaRPr lang="en-US"/>
          </a:p>
        </p:txBody>
      </p:sp>
    </p:spTree>
    <p:extLst>
      <p:ext uri="{BB962C8B-B14F-4D97-AF65-F5344CB8AC3E}">
        <p14:creationId xmlns:p14="http://schemas.microsoft.com/office/powerpoint/2010/main" val="179039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13</a:t>
            </a:fld>
            <a:endParaRPr lang="en-US"/>
          </a:p>
        </p:txBody>
      </p:sp>
    </p:spTree>
    <p:extLst>
      <p:ext uri="{BB962C8B-B14F-4D97-AF65-F5344CB8AC3E}">
        <p14:creationId xmlns:p14="http://schemas.microsoft.com/office/powerpoint/2010/main" val="398567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bg1"/>
                </a:solidFill>
              </a:rPr>
              <a:t>CAH Chairs’ Resolution*</a:t>
            </a:r>
          </a:p>
          <a:p>
            <a:r>
              <a:rPr lang="en-US" dirty="0">
                <a:solidFill>
                  <a:schemeClr val="bg1"/>
                </a:solidFill>
              </a:rPr>
              <a:t>Expanded CAH Chairs’ Resolution*</a:t>
            </a:r>
          </a:p>
          <a:p>
            <a:r>
              <a:rPr lang="en-US" dirty="0">
                <a:solidFill>
                  <a:schemeClr val="bg1"/>
                </a:solidFill>
              </a:rPr>
              <a:t>Ethnic Studies Designation**</a:t>
            </a:r>
          </a:p>
          <a:p>
            <a:endParaRPr lang="en-US" dirty="0">
              <a:solidFill>
                <a:schemeClr val="bg1"/>
              </a:solidFill>
            </a:endParaRPr>
          </a:p>
          <a:p>
            <a:r>
              <a:rPr lang="en-US" dirty="0">
                <a:solidFill>
                  <a:schemeClr val="bg1"/>
                </a:solidFill>
              </a:rPr>
              <a:t>*emphasizes department</a:t>
            </a:r>
          </a:p>
          <a:p>
            <a:r>
              <a:rPr lang="en-US" dirty="0">
                <a:solidFill>
                  <a:schemeClr val="bg1"/>
                </a:solidFill>
              </a:rPr>
              <a:t>*emphasizes disciplinary lens</a:t>
            </a:r>
          </a:p>
          <a:p>
            <a:endParaRPr lang="en-US" dirty="0"/>
          </a:p>
        </p:txBody>
      </p:sp>
      <p:sp>
        <p:nvSpPr>
          <p:cNvPr id="4" name="Slide Number Placeholder 3"/>
          <p:cNvSpPr>
            <a:spLocks noGrp="1"/>
          </p:cNvSpPr>
          <p:nvPr>
            <p:ph type="sldNum" sz="quarter" idx="10"/>
          </p:nvPr>
        </p:nvSpPr>
        <p:spPr/>
        <p:txBody>
          <a:bodyPr/>
          <a:lstStyle/>
          <a:p>
            <a:fld id="{5643B194-68B6-C942-BC0D-511918DB7975}" type="slidenum">
              <a:rPr lang="en-US" smtClean="0"/>
              <a:t>14</a:t>
            </a:fld>
            <a:endParaRPr lang="en-US"/>
          </a:p>
        </p:txBody>
      </p:sp>
    </p:spTree>
    <p:extLst>
      <p:ext uri="{BB962C8B-B14F-4D97-AF65-F5344CB8AC3E}">
        <p14:creationId xmlns:p14="http://schemas.microsoft.com/office/powerpoint/2010/main" val="245935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dirty="0">
                <a:solidFill>
                  <a:schemeClr val="bg1"/>
                </a:solidFill>
              </a:rPr>
              <a:t>This would guarantee that students would take more than one course that addresses race, equity, and social justice from an ethnic studies lens and that the courses (at least those with the designation) would receive a greater level of scrutiny from faculty because they will not only be assessed for the GELO on a 4 year cycle, they won’t even get the designation unless they go through curriculum approval from the committee to do so.</a:t>
            </a:r>
            <a:endParaRPr lang="en-US" dirty="0"/>
          </a:p>
        </p:txBody>
      </p:sp>
      <p:sp>
        <p:nvSpPr>
          <p:cNvPr id="4" name="Slide Number Placeholder 3"/>
          <p:cNvSpPr>
            <a:spLocks noGrp="1"/>
          </p:cNvSpPr>
          <p:nvPr>
            <p:ph type="sldNum" sz="quarter" idx="10"/>
          </p:nvPr>
        </p:nvSpPr>
        <p:spPr/>
        <p:txBody>
          <a:bodyPr/>
          <a:lstStyle/>
          <a:p>
            <a:fld id="{5643B194-68B6-C942-BC0D-511918DB7975}" type="slidenum">
              <a:rPr lang="en-US" smtClean="0"/>
              <a:t>15</a:t>
            </a:fld>
            <a:endParaRPr lang="en-US"/>
          </a:p>
        </p:txBody>
      </p:sp>
    </p:spTree>
    <p:extLst>
      <p:ext uri="{BB962C8B-B14F-4D97-AF65-F5344CB8AC3E}">
        <p14:creationId xmlns:p14="http://schemas.microsoft.com/office/powerpoint/2010/main" val="140898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16</a:t>
            </a:fld>
            <a:endParaRPr lang="en-US"/>
          </a:p>
        </p:txBody>
      </p:sp>
    </p:spTree>
    <p:extLst>
      <p:ext uri="{BB962C8B-B14F-4D97-AF65-F5344CB8AC3E}">
        <p14:creationId xmlns:p14="http://schemas.microsoft.com/office/powerpoint/2010/main" val="293166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call to be on GEAWG, developed in consultation with Senate Exec, was open to all faculty, tenure line and lecturers.  We asked for at least one representative from each College and at least 3 faculty with expertise in Ethnic Studies.</a:t>
            </a:r>
          </a:p>
        </p:txBody>
      </p:sp>
      <p:sp>
        <p:nvSpPr>
          <p:cNvPr id="4" name="Slide Number Placeholder 3"/>
          <p:cNvSpPr>
            <a:spLocks noGrp="1"/>
          </p:cNvSpPr>
          <p:nvPr>
            <p:ph type="sldNum" sz="quarter" idx="10"/>
          </p:nvPr>
        </p:nvSpPr>
        <p:spPr/>
        <p:txBody>
          <a:bodyPr/>
          <a:lstStyle/>
          <a:p>
            <a:fld id="{5643B194-68B6-C942-BC0D-511918DB7975}" type="slidenum">
              <a:rPr lang="en-US" smtClean="0"/>
              <a:t>2</a:t>
            </a:fld>
            <a:endParaRPr lang="en-US"/>
          </a:p>
        </p:txBody>
      </p:sp>
    </p:spTree>
    <p:extLst>
      <p:ext uri="{BB962C8B-B14F-4D97-AF65-F5344CB8AC3E}">
        <p14:creationId xmlns:p14="http://schemas.microsoft.com/office/powerpoint/2010/main" val="98701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3</a:t>
            </a:fld>
            <a:endParaRPr lang="en-US"/>
          </a:p>
        </p:txBody>
      </p:sp>
    </p:spTree>
    <p:extLst>
      <p:ext uri="{BB962C8B-B14F-4D97-AF65-F5344CB8AC3E}">
        <p14:creationId xmlns:p14="http://schemas.microsoft.com/office/powerpoint/2010/main" val="330080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4</a:t>
            </a:fld>
            <a:endParaRPr lang="en-US"/>
          </a:p>
        </p:txBody>
      </p:sp>
    </p:spTree>
    <p:extLst>
      <p:ext uri="{BB962C8B-B14F-4D97-AF65-F5344CB8AC3E}">
        <p14:creationId xmlns:p14="http://schemas.microsoft.com/office/powerpoint/2010/main" val="33703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3B194-68B6-C942-BC0D-511918DB7975}" type="slidenum">
              <a:rPr lang="en-US" smtClean="0"/>
              <a:t>5</a:t>
            </a:fld>
            <a:endParaRPr lang="en-US"/>
          </a:p>
        </p:txBody>
      </p:sp>
    </p:spTree>
    <p:extLst>
      <p:ext uri="{BB962C8B-B14F-4D97-AF65-F5344CB8AC3E}">
        <p14:creationId xmlns:p14="http://schemas.microsoft.com/office/powerpoint/2010/main" val="319919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Senators were asked to discuss what they think is meant by the term “cultural pluralism,” what they believed students should know and </a:t>
            </a:r>
            <a:r>
              <a:rPr lang="en-US" b="0" dirty="0">
                <a:solidFill>
                  <a:schemeClr val="bg1"/>
                </a:solidFill>
              </a:rPr>
              <a:t>be able to do with respect to the term, and how this might be integrated into the current G.E. structure.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Students were asked about the purpose they saw in having a G.E. Program, their experiences of it, and what they would like to see in future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Spring Town Hall – Discussed Focus Group results; looked at GEMs; discussed possibilities for Area G &amp; the importance of creating coherence within the G.E. Program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Summer Retreat – Read articles on assessment, academic freedom, contemporary G.E. program structures, developed values &amp; guiding principles, drafted GELOs, began mapping GELOs to courses in each area based on syllabi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Fall ‘19 – Feedback on GELOs &amp; options for addressing AB 1460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643B194-68B6-C942-BC0D-511918DB7975}" type="slidenum">
              <a:rPr lang="en-US" smtClean="0"/>
              <a:t>6</a:t>
            </a:fld>
            <a:endParaRPr lang="en-US"/>
          </a:p>
        </p:txBody>
      </p:sp>
    </p:spTree>
    <p:extLst>
      <p:ext uri="{BB962C8B-B14F-4D97-AF65-F5344CB8AC3E}">
        <p14:creationId xmlns:p14="http://schemas.microsoft.com/office/powerpoint/2010/main" val="120701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7</a:t>
            </a:fld>
            <a:endParaRPr lang="en-US"/>
          </a:p>
        </p:txBody>
      </p:sp>
    </p:spTree>
    <p:extLst>
      <p:ext uri="{BB962C8B-B14F-4D97-AF65-F5344CB8AC3E}">
        <p14:creationId xmlns:p14="http://schemas.microsoft.com/office/powerpoint/2010/main" val="27470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3B194-68B6-C942-BC0D-511918DB7975}" type="slidenum">
              <a:rPr lang="en-US" smtClean="0"/>
              <a:t>8</a:t>
            </a:fld>
            <a:endParaRPr lang="en-US"/>
          </a:p>
        </p:txBody>
      </p:sp>
    </p:spTree>
    <p:extLst>
      <p:ext uri="{BB962C8B-B14F-4D97-AF65-F5344CB8AC3E}">
        <p14:creationId xmlns:p14="http://schemas.microsoft.com/office/powerpoint/2010/main" val="173303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3B194-68B6-C942-BC0D-511918DB7975}" type="slidenum">
              <a:rPr lang="en-US" smtClean="0"/>
              <a:t>9</a:t>
            </a:fld>
            <a:endParaRPr lang="en-US"/>
          </a:p>
        </p:txBody>
      </p:sp>
    </p:spTree>
    <p:extLst>
      <p:ext uri="{BB962C8B-B14F-4D97-AF65-F5344CB8AC3E}">
        <p14:creationId xmlns:p14="http://schemas.microsoft.com/office/powerpoint/2010/main" val="160578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3" name="Picture Placeholder 6">
            <a:extLst>
              <a:ext uri="{FF2B5EF4-FFF2-40B4-BE49-F238E27FC236}">
                <a16:creationId xmlns:a16="http://schemas.microsoft.com/office/drawing/2014/main" id="{387CED96-5189-E747-94D3-A4B7FF12398B}"/>
              </a:ext>
            </a:extLst>
          </p:cNvPr>
          <p:cNvSpPr>
            <a:spLocks noGrp="1"/>
          </p:cNvSpPr>
          <p:nvPr>
            <p:ph type="pic" sz="quarter" idx="10"/>
          </p:nvPr>
        </p:nvSpPr>
        <p:spPr>
          <a:xfrm>
            <a:off x="0" y="0"/>
            <a:ext cx="10160000" cy="5219700"/>
          </a:xfrm>
          <a:solidFill>
            <a:schemeClr val="bg1"/>
          </a:solidFill>
          <a:effectLst/>
        </p:spPr>
        <p:txBody>
          <a:bodyPr/>
          <a:lstStyle/>
          <a:p>
            <a:endParaRPr lang="en-US"/>
          </a:p>
        </p:txBody>
      </p:sp>
    </p:spTree>
    <p:extLst>
      <p:ext uri="{BB962C8B-B14F-4D97-AF65-F5344CB8AC3E}">
        <p14:creationId xmlns:p14="http://schemas.microsoft.com/office/powerpoint/2010/main" val="243668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7F1133-0426-D042-BD5B-AC7CBDE43078}"/>
              </a:ext>
            </a:extLst>
          </p:cNvPr>
          <p:cNvSpPr>
            <a:spLocks noGrp="1"/>
          </p:cNvSpPr>
          <p:nvPr>
            <p:ph type="pic" sz="quarter" idx="10"/>
          </p:nvPr>
        </p:nvSpPr>
        <p:spPr>
          <a:xfrm>
            <a:off x="0" y="0"/>
            <a:ext cx="10160000" cy="5219700"/>
          </a:xfrm>
          <a:solidFill>
            <a:schemeClr val="bg1"/>
          </a:solidFill>
          <a:effectLst/>
        </p:spPr>
        <p:txBody>
          <a:bodyPr/>
          <a:lstStyle/>
          <a:p>
            <a:endParaRPr lang="en-US"/>
          </a:p>
        </p:txBody>
      </p:sp>
      <p:sp>
        <p:nvSpPr>
          <p:cNvPr id="4" name="Rectangle 3">
            <a:extLst>
              <a:ext uri="{FF2B5EF4-FFF2-40B4-BE49-F238E27FC236}">
                <a16:creationId xmlns:a16="http://schemas.microsoft.com/office/drawing/2014/main" id="{E61C7FF3-93C4-314C-92C6-823F2ACE565C}"/>
              </a:ext>
            </a:extLst>
          </p:cNvPr>
          <p:cNvSpPr/>
          <p:nvPr userDrawn="1"/>
        </p:nvSpPr>
        <p:spPr>
          <a:xfrm>
            <a:off x="0" y="1790700"/>
            <a:ext cx="10160000" cy="1981200"/>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990F-C23E-C849-86A0-B4076DE40F84}"/>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792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D9089D-1779-DB44-B243-A2E08C2155F6}"/>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067368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0157269" cy="723901"/>
          </a:xfrm>
          <a:prstGeom prst="rect">
            <a:avLst/>
          </a:prstGeom>
          <a:solidFill>
            <a:srgbClr val="860038"/>
          </a:solidFill>
          <a:ln>
            <a:noFill/>
          </a:ln>
        </p:spPr>
        <p:txBody>
          <a:bodyPr vert="horz" lIns="274320" tIns="274320" rIns="274320" bIns="274320" rtlCol="0" anchor="ctr">
            <a:noAutofit/>
          </a:bodyPr>
          <a:lstStyle/>
          <a:p>
            <a:r>
              <a:rPr lang="en-US" dirty="0"/>
              <a:t>Click to edit title</a:t>
            </a:r>
          </a:p>
        </p:txBody>
      </p:sp>
      <p:sp>
        <p:nvSpPr>
          <p:cNvPr id="3" name="Text Placeholder 2"/>
          <p:cNvSpPr>
            <a:spLocks noGrp="1"/>
          </p:cNvSpPr>
          <p:nvPr>
            <p:ph type="body" idx="1"/>
          </p:nvPr>
        </p:nvSpPr>
        <p:spPr>
          <a:xfrm>
            <a:off x="506634" y="800100"/>
            <a:ext cx="9144000" cy="4114800"/>
          </a:xfrm>
          <a:prstGeom prst="rect">
            <a:avLst/>
          </a:prstGeom>
          <a:solidFill>
            <a:schemeClr val="bg1">
              <a:alpha val="51000"/>
            </a:schemeClr>
          </a:solidFill>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a:p>
            <a:pPr lvl="0"/>
            <a:r>
              <a:rPr lang="en-US" dirty="0"/>
              <a:t>Click to edit text</a:t>
            </a:r>
          </a:p>
          <a:p>
            <a:pPr lvl="1"/>
            <a:r>
              <a:rPr lang="en-US" dirty="0"/>
              <a:t>Second level</a:t>
            </a:r>
          </a:p>
        </p:txBody>
      </p:sp>
      <p:sp>
        <p:nvSpPr>
          <p:cNvPr id="4" name="Rectangle 3">
            <a:extLst>
              <a:ext uri="{FF2B5EF4-FFF2-40B4-BE49-F238E27FC236}">
                <a16:creationId xmlns:a16="http://schemas.microsoft.com/office/drawing/2014/main" id="{50DEE3E6-C68A-8640-82C4-CCBB0B87D014}"/>
              </a:ext>
            </a:extLst>
          </p:cNvPr>
          <p:cNvSpPr/>
          <p:nvPr userDrawn="1"/>
        </p:nvSpPr>
        <p:spPr>
          <a:xfrm>
            <a:off x="0" y="800100"/>
            <a:ext cx="10157269" cy="434490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266607D-3F22-3348-B3E7-71A5BACB8BFC}"/>
              </a:ext>
            </a:extLst>
          </p:cNvPr>
          <p:cNvSpPr/>
          <p:nvPr userDrawn="1"/>
        </p:nvSpPr>
        <p:spPr>
          <a:xfrm>
            <a:off x="0" y="5144846"/>
            <a:ext cx="10160000" cy="27432"/>
          </a:xfrm>
          <a:prstGeom prst="rect">
            <a:avLst/>
          </a:prstGeom>
          <a:solidFill>
            <a:srgbClr val="00B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6172048C-D81D-F74A-9A1C-EFF4FF89FC8E}"/>
              </a:ext>
            </a:extLst>
          </p:cNvPr>
          <p:cNvPicPr>
            <a:picLocks noChangeAspect="1"/>
          </p:cNvPicPr>
          <p:nvPr userDrawn="1"/>
        </p:nvPicPr>
        <p:blipFill>
          <a:blip r:embed="rId6"/>
          <a:stretch>
            <a:fillRect/>
          </a:stretch>
        </p:blipFill>
        <p:spPr>
          <a:xfrm>
            <a:off x="8356600" y="5296305"/>
            <a:ext cx="1379904" cy="285750"/>
          </a:xfrm>
          <a:prstGeom prst="rect">
            <a:avLst/>
          </a:prstGeom>
        </p:spPr>
      </p:pic>
      <p:pic>
        <p:nvPicPr>
          <p:cNvPr id="9" name="Picture 8">
            <a:extLst>
              <a:ext uri="{FF2B5EF4-FFF2-40B4-BE49-F238E27FC236}">
                <a16:creationId xmlns:a16="http://schemas.microsoft.com/office/drawing/2014/main" id="{702C53A9-0A0E-8747-A3E5-DF819A85DB0F}"/>
              </a:ext>
            </a:extLst>
          </p:cNvPr>
          <p:cNvPicPr>
            <a:picLocks noChangeAspect="1"/>
          </p:cNvPicPr>
          <p:nvPr userDrawn="1"/>
        </p:nvPicPr>
        <p:blipFill>
          <a:blip r:embed="rId7"/>
          <a:stretch>
            <a:fillRect/>
          </a:stretch>
        </p:blipFill>
        <p:spPr>
          <a:xfrm>
            <a:off x="355600" y="5393056"/>
            <a:ext cx="2895600" cy="92249"/>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Lst>
  <p:hf sldNum="0" hdr="0" dt="0"/>
  <p:txStyles>
    <p:titleStyle>
      <a:lvl1pPr algn="l" defTabSz="457200" rtl="0" eaLnBrk="1" latinLnBrk="0" hangingPunct="1">
        <a:lnSpc>
          <a:spcPct val="100000"/>
        </a:lnSpc>
        <a:spcBef>
          <a:spcPts val="0"/>
        </a:spcBef>
        <a:spcAft>
          <a:spcPts val="0"/>
        </a:spcAft>
        <a:buNone/>
        <a:defRPr sz="3200" b="1" i="0" kern="1200" cap="all" baseline="0">
          <a:solidFill>
            <a:schemeClr val="bg1"/>
          </a:solidFill>
          <a:latin typeface="Arial"/>
          <a:ea typeface="+mj-ea"/>
          <a:cs typeface="Arial"/>
        </a:defRPr>
      </a:lvl1pPr>
    </p:titleStyle>
    <p:body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3BD1F632-36AE-1D45-B78E-D7F62ACCEA4E}"/>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dirty="0"/>
              <a:t>SUBTITLE GOES HERE</a:t>
            </a:r>
          </a:p>
        </p:txBody>
      </p:sp>
      <p:pic>
        <p:nvPicPr>
          <p:cNvPr id="7" name="Picture 6">
            <a:extLst>
              <a:ext uri="{FF2B5EF4-FFF2-40B4-BE49-F238E27FC236}">
                <a16:creationId xmlns:a16="http://schemas.microsoft.com/office/drawing/2014/main" id="{5BD9D0C4-CBCC-9D4E-A3DB-16E7DF571C97}"/>
              </a:ext>
            </a:extLst>
          </p:cNvPr>
          <p:cNvPicPr>
            <a:picLocks noChangeAspect="1"/>
          </p:cNvPicPr>
          <p:nvPr/>
        </p:nvPicPr>
        <p:blipFill rotWithShape="1">
          <a:blip r:embed="rId3"/>
          <a:srcRect l="30262" t="3379" r="16736" b="4054"/>
          <a:stretch/>
        </p:blipFill>
        <p:spPr>
          <a:xfrm>
            <a:off x="0" y="0"/>
            <a:ext cx="10160000" cy="5219700"/>
          </a:xfrm>
          <a:prstGeom prst="rect">
            <a:avLst/>
          </a:prstGeom>
        </p:spPr>
      </p:pic>
      <p:sp>
        <p:nvSpPr>
          <p:cNvPr id="11" name="Rectangle 10">
            <a:extLst>
              <a:ext uri="{FF2B5EF4-FFF2-40B4-BE49-F238E27FC236}">
                <a16:creationId xmlns:a16="http://schemas.microsoft.com/office/drawing/2014/main" id="{7B77C3B1-2E26-D142-A0A7-CEE17C6C859E}"/>
              </a:ext>
            </a:extLst>
          </p:cNvPr>
          <p:cNvSpPr/>
          <p:nvPr/>
        </p:nvSpPr>
        <p:spPr>
          <a:xfrm>
            <a:off x="0" y="1790700"/>
            <a:ext cx="10160000" cy="1981200"/>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695D0F-4C2D-2145-9FA8-AC77CB34B736}"/>
              </a:ext>
            </a:extLst>
          </p:cNvPr>
          <p:cNvSpPr txBox="1"/>
          <p:nvPr/>
        </p:nvSpPr>
        <p:spPr>
          <a:xfrm>
            <a:off x="0" y="2019300"/>
            <a:ext cx="10160000" cy="1631216"/>
          </a:xfrm>
          <a:prstGeom prst="rect">
            <a:avLst/>
          </a:prstGeom>
          <a:noFill/>
        </p:spPr>
        <p:txBody>
          <a:bodyPr wrap="square" rtlCol="0">
            <a:spAutoFit/>
          </a:bodyPr>
          <a:lstStyle/>
          <a:p>
            <a:pPr algn="ctr"/>
            <a:r>
              <a:rPr lang="en-US" sz="4000" b="1" cap="all" dirty="0">
                <a:solidFill>
                  <a:schemeClr val="bg1"/>
                </a:solidFill>
                <a:latin typeface="Arial" panose="020B0604020202020204" pitchFamily="34" charset="0"/>
                <a:cs typeface="Arial" panose="020B0604020202020204" pitchFamily="34" charset="0"/>
              </a:rPr>
              <a:t>GE Assessment working group </a:t>
            </a:r>
          </a:p>
          <a:p>
            <a:pPr algn="ctr"/>
            <a:r>
              <a:rPr lang="en-US" sz="4000" b="1" cap="all" dirty="0">
                <a:solidFill>
                  <a:schemeClr val="bg1"/>
                </a:solidFill>
                <a:latin typeface="Arial" panose="020B0604020202020204" pitchFamily="34" charset="0"/>
                <a:cs typeface="Arial" panose="020B0604020202020204" pitchFamily="34" charset="0"/>
              </a:rPr>
              <a:t>February, 2020 senate update</a:t>
            </a:r>
            <a:br>
              <a:rPr lang="en-US" sz="5000" b="1" cap="all" dirty="0">
                <a:solidFill>
                  <a:schemeClr val="bg1"/>
                </a:solidFill>
                <a:latin typeface="Arial" panose="020B0604020202020204" pitchFamily="34" charset="0"/>
                <a:cs typeface="Arial" panose="020B0604020202020204" pitchFamily="34" charset="0"/>
              </a:rPr>
            </a:br>
            <a:endParaRPr lang="en-US" sz="20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05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US" b="0" i="1" u="sng" dirty="0">
              <a:solidFill>
                <a:schemeClr val="bg1"/>
              </a:solidFill>
            </a:endParaRPr>
          </a:p>
          <a:p>
            <a:pPr lvl="0"/>
            <a:r>
              <a:rPr lang="en-US" b="0" i="1" u="sng" dirty="0">
                <a:solidFill>
                  <a:schemeClr val="bg1"/>
                </a:solidFill>
              </a:rPr>
              <a:t>Race, Equity and Social Justice (#5)</a:t>
            </a:r>
            <a:r>
              <a:rPr lang="en-US" b="0" dirty="0">
                <a:solidFill>
                  <a:schemeClr val="bg1"/>
                </a:solidFill>
              </a:rPr>
              <a:t>: Examine intersectional factors including, but not limited to, class, gender, race, and sexualities in order to understand the social, historical, and differential impact of racism, oppression, and social inequality in the United States</a:t>
            </a:r>
          </a:p>
          <a:p>
            <a:pPr lvl="0"/>
            <a:endParaRPr lang="en-US" b="0" dirty="0">
              <a:solidFill>
                <a:schemeClr val="bg1"/>
              </a:solidFill>
            </a:endParaRPr>
          </a:p>
          <a:p>
            <a:pPr lvl="0"/>
            <a:r>
              <a:rPr lang="en-US" b="0" i="1" u="sng" dirty="0">
                <a:solidFill>
                  <a:schemeClr val="bg1"/>
                </a:solidFill>
              </a:rPr>
              <a:t>Global Awareness and Diversity (#7)</a:t>
            </a:r>
            <a:r>
              <a:rPr lang="en-US" b="0" dirty="0">
                <a:solidFill>
                  <a:schemeClr val="bg1"/>
                </a:solidFill>
              </a:rPr>
              <a:t>: Analyze and appreciate the cultural, social and political implications and manifestations of global interconnections and dynamics </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Where is area g in these </a:t>
            </a:r>
            <a:r>
              <a:rPr lang="en-US" sz="3000" dirty="0" err="1"/>
              <a:t>gelos</a:t>
            </a:r>
            <a:r>
              <a:rPr lang="en-US" sz="3000" dirty="0"/>
              <a:t>?</a:t>
            </a:r>
          </a:p>
        </p:txBody>
      </p:sp>
    </p:spTree>
    <p:extLst>
      <p:ext uri="{BB962C8B-B14F-4D97-AF65-F5344CB8AC3E}">
        <p14:creationId xmlns:p14="http://schemas.microsoft.com/office/powerpoint/2010/main" val="36733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500" b="0" dirty="0">
                <a:solidFill>
                  <a:schemeClr val="bg1"/>
                </a:solidFill>
              </a:rPr>
              <a:t>In the process of looking at all current GE syllabi to see where each GELO is addressed/reflected and to see if some of them naturally “land” or appear in particular categories, if there are patterns. (Curriculum Mapping)</a:t>
            </a:r>
          </a:p>
          <a:p>
            <a:pPr marL="342900" indent="-342900" fontAlgn="base">
              <a:buFont typeface="Arial" panose="020B0604020202020204" pitchFamily="34" charset="0"/>
              <a:buChar char="•"/>
            </a:pPr>
            <a:endParaRPr lang="en-US" sz="2500" b="0" dirty="0">
              <a:solidFill>
                <a:schemeClr val="bg1"/>
              </a:solidFill>
            </a:endParaRPr>
          </a:p>
          <a:p>
            <a:pPr marL="342900" indent="-342900">
              <a:buFont typeface="Arial" panose="020B0604020202020204" pitchFamily="34" charset="0"/>
              <a:buChar char="•"/>
            </a:pPr>
            <a:r>
              <a:rPr lang="en-US" sz="2500" b="0" dirty="0">
                <a:solidFill>
                  <a:schemeClr val="bg1"/>
                </a:solidFill>
              </a:rPr>
              <a:t>The ultimate goal is to figure out a way to align each outcome to at least two Areas/Categories of GE, across disciplines and levels, so that each outcome is intentionally addressed at least twice.</a:t>
            </a:r>
            <a:endParaRPr lang="en-US" sz="2500"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What will we do with these </a:t>
            </a:r>
            <a:r>
              <a:rPr lang="en-US" sz="3000" dirty="0" err="1"/>
              <a:t>gelos</a:t>
            </a:r>
            <a:r>
              <a:rPr lang="en-US" sz="3000" dirty="0"/>
              <a:t>?</a:t>
            </a:r>
          </a:p>
        </p:txBody>
      </p:sp>
    </p:spTree>
    <p:extLst>
      <p:ext uri="{BB962C8B-B14F-4D97-AF65-F5344CB8AC3E}">
        <p14:creationId xmlns:p14="http://schemas.microsoft.com/office/powerpoint/2010/main" val="415189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solidFill>
                  <a:schemeClr val="bg1"/>
                </a:solidFill>
              </a:rPr>
              <a:t>We have been considering how integrating an updated version of Area G: cultural pluralism would address the substance of AB 1460: what is the relationship between an Ethnic Studies requirement and the ways we are proposing to integrate and assess the Area formerly known as G?</a:t>
            </a:r>
          </a:p>
          <a:p>
            <a:endParaRPr lang="en-US" b="0" dirty="0">
              <a:solidFill>
                <a:schemeClr val="bg1"/>
              </a:solidFill>
            </a:endParaRPr>
          </a:p>
          <a:p>
            <a:r>
              <a:rPr lang="en-US" b="0" dirty="0">
                <a:solidFill>
                  <a:schemeClr val="bg1"/>
                </a:solidFill>
              </a:rPr>
              <a:t>We think in many ways that GELO #5 in many ways addresses the substance of the bill by integrating an Ethnic Studies perspective and a U.S. focus, but we discussed three additional options at the Town Hall in December.</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How does this relate to ab 1460?</a:t>
            </a:r>
          </a:p>
        </p:txBody>
      </p:sp>
    </p:spTree>
    <p:extLst>
      <p:ext uri="{BB962C8B-B14F-4D97-AF65-F5344CB8AC3E}">
        <p14:creationId xmlns:p14="http://schemas.microsoft.com/office/powerpoint/2010/main" val="219487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US" b="0" i="1" u="sng" dirty="0">
              <a:solidFill>
                <a:schemeClr val="bg1"/>
              </a:solidFill>
            </a:endParaRPr>
          </a:p>
          <a:p>
            <a:pPr lvl="0"/>
            <a:r>
              <a:rPr lang="en-US" b="0" i="1" u="sng" dirty="0">
                <a:solidFill>
                  <a:schemeClr val="bg1"/>
                </a:solidFill>
              </a:rPr>
              <a:t>Race, Equity and Social Justice</a:t>
            </a:r>
            <a:r>
              <a:rPr lang="en-US" b="0" dirty="0">
                <a:solidFill>
                  <a:schemeClr val="bg1"/>
                </a:solidFill>
              </a:rPr>
              <a:t>: Examine intersectional factors including, but not limited to, class, gender, race, and sexualities in order to understand the social, historical, and differential impact of racism, oppression, and social inequality in the United States</a:t>
            </a:r>
          </a:p>
          <a:p>
            <a:pPr lvl="0"/>
            <a:endParaRPr lang="en-US" b="0"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GELO #5 (Draft)</a:t>
            </a:r>
          </a:p>
        </p:txBody>
      </p:sp>
    </p:spTree>
    <p:extLst>
      <p:ext uri="{BB962C8B-B14F-4D97-AF65-F5344CB8AC3E}">
        <p14:creationId xmlns:p14="http://schemas.microsoft.com/office/powerpoint/2010/main" val="414227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fontScale="77500" lnSpcReduction="20000"/>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a:solidFill>
                  <a:schemeClr val="bg1"/>
                </a:solidFill>
              </a:rPr>
              <a:t>Option 1:</a:t>
            </a:r>
          </a:p>
          <a:p>
            <a:br>
              <a:rPr lang="en-US" b="0" dirty="0">
                <a:solidFill>
                  <a:schemeClr val="bg1"/>
                </a:solidFill>
              </a:rPr>
            </a:br>
            <a:r>
              <a:rPr lang="en-US" b="0" dirty="0">
                <a:solidFill>
                  <a:schemeClr val="bg1"/>
                </a:solidFill>
              </a:rPr>
              <a:t>Require students to take an Ethnic Studies course in AFS, APP &amp; CHS as part of their GE course work. (The CAH Chairs’ Resolution)</a:t>
            </a:r>
          </a:p>
          <a:p>
            <a:endParaRPr lang="en-US" b="0" dirty="0">
              <a:solidFill>
                <a:schemeClr val="bg1"/>
              </a:solidFill>
            </a:endParaRPr>
          </a:p>
          <a:p>
            <a:r>
              <a:rPr lang="en-US" u="sng" dirty="0">
                <a:solidFill>
                  <a:schemeClr val="bg1"/>
                </a:solidFill>
              </a:rPr>
              <a:t>Option 2:</a:t>
            </a:r>
            <a:r>
              <a:rPr lang="en-US" b="0" dirty="0">
                <a:solidFill>
                  <a:schemeClr val="bg1"/>
                </a:solidFill>
              </a:rPr>
              <a:t> </a:t>
            </a:r>
          </a:p>
          <a:p>
            <a:br>
              <a:rPr lang="en-US" b="0" dirty="0">
                <a:solidFill>
                  <a:schemeClr val="bg1"/>
                </a:solidFill>
              </a:rPr>
            </a:br>
            <a:r>
              <a:rPr lang="en-US" b="0" dirty="0">
                <a:solidFill>
                  <a:schemeClr val="bg1"/>
                </a:solidFill>
              </a:rPr>
              <a:t>Make an Ethnic Studies course in AFS, APP &amp; CHS a graduation requirement that can be fulfilled through GE, the major, or with an elective.</a:t>
            </a:r>
          </a:p>
          <a:p>
            <a:endParaRPr lang="en-US" b="0" dirty="0">
              <a:solidFill>
                <a:schemeClr val="bg1"/>
              </a:solidFill>
            </a:endParaRPr>
          </a:p>
          <a:p>
            <a:r>
              <a:rPr lang="en-US" u="sng" dirty="0">
                <a:solidFill>
                  <a:schemeClr val="bg1"/>
                </a:solidFill>
              </a:rPr>
              <a:t>Option 3:</a:t>
            </a:r>
            <a:endParaRPr lang="en-US" b="0" dirty="0">
              <a:solidFill>
                <a:schemeClr val="bg1"/>
              </a:solidFill>
            </a:endParaRPr>
          </a:p>
          <a:p>
            <a:br>
              <a:rPr lang="en-US" b="0" dirty="0">
                <a:solidFill>
                  <a:schemeClr val="bg1"/>
                </a:solidFill>
              </a:rPr>
            </a:br>
            <a:r>
              <a:rPr lang="en-US" b="0" dirty="0">
                <a:solidFill>
                  <a:schemeClr val="bg1"/>
                </a:solidFill>
              </a:rPr>
              <a:t>Create an “Ethnic Studies” designation.  Courses would be approved for this designation through a committee analogous to the University Writing Committee. A course with this designation would be required for graduation.  The graduation requirement would then be fulfilled within the major, through GE, or as an elective.</a:t>
            </a:r>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2100" dirty="0"/>
              <a:t>Options for addressing AB 1460 presented at Fall town hall</a:t>
            </a:r>
          </a:p>
        </p:txBody>
      </p:sp>
    </p:spTree>
    <p:extLst>
      <p:ext uri="{BB962C8B-B14F-4D97-AF65-F5344CB8AC3E}">
        <p14:creationId xmlns:p14="http://schemas.microsoft.com/office/powerpoint/2010/main" val="207181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355600" y="1016411"/>
            <a:ext cx="9677400" cy="3886200"/>
          </a:xfrm>
          <a:prstGeom prst="rect">
            <a:avLst/>
          </a:prstGeom>
          <a:noFill/>
        </p:spPr>
        <p:txBody>
          <a:bodyPr vert="horz" lIns="91440" tIns="45720" rIns="91440" bIns="45720" rtlCol="0">
            <a:no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1900" b="0" dirty="0">
                <a:solidFill>
                  <a:schemeClr val="bg1"/>
                </a:solidFill>
              </a:rPr>
              <a:t>General satisfaction with the list of 8 outcomes, though they need to be refined.</a:t>
            </a:r>
          </a:p>
          <a:p>
            <a:endParaRPr lang="en-US" sz="1000" b="0" dirty="0">
              <a:solidFill>
                <a:schemeClr val="bg1"/>
              </a:solidFill>
            </a:endParaRPr>
          </a:p>
          <a:p>
            <a:pPr marL="342900" indent="-342900">
              <a:buFont typeface="Arial" panose="020B0604020202020204" pitchFamily="34" charset="0"/>
              <a:buChar char="•"/>
            </a:pPr>
            <a:r>
              <a:rPr lang="en-US" sz="1900" b="0" dirty="0">
                <a:solidFill>
                  <a:schemeClr val="bg1"/>
                </a:solidFill>
              </a:rPr>
              <a:t>Support for faculty development must be included in GEAWG’s recommendations.</a:t>
            </a:r>
          </a:p>
          <a:p>
            <a:endParaRPr lang="en-US" sz="1000" b="0" dirty="0">
              <a:solidFill>
                <a:schemeClr val="bg1"/>
              </a:solidFill>
            </a:endParaRPr>
          </a:p>
          <a:p>
            <a:pPr marL="342900" indent="-342900">
              <a:buFont typeface="Arial" panose="020B0604020202020204" pitchFamily="34" charset="0"/>
              <a:buChar char="•"/>
            </a:pPr>
            <a:r>
              <a:rPr lang="en-US" sz="1900" b="0" dirty="0">
                <a:solidFill>
                  <a:schemeClr val="bg1"/>
                </a:solidFill>
              </a:rPr>
              <a:t>Interest in an Ethnic Studies requirement, fulfilled in GE or the major, but it must include Native American Studies, so requirement cannot be housed in/defined by department.</a:t>
            </a:r>
          </a:p>
          <a:p>
            <a:endParaRPr lang="en-US" sz="1000" b="0" dirty="0">
              <a:solidFill>
                <a:schemeClr val="bg1"/>
              </a:solidFill>
            </a:endParaRPr>
          </a:p>
          <a:p>
            <a:pPr marL="342900" indent="-342900">
              <a:buFont typeface="Arial" panose="020B0604020202020204" pitchFamily="34" charset="0"/>
              <a:buChar char="•"/>
            </a:pPr>
            <a:r>
              <a:rPr lang="en-US" sz="1900" b="0" dirty="0">
                <a:solidFill>
                  <a:schemeClr val="bg1"/>
                </a:solidFill>
              </a:rPr>
              <a:t>Support for creating an “Ethnic Studies” designation, in addition to GELO #5, that articulates student learning outcomes from the lens of Ethnic Studies (something analogous to the “Writing Intensive” course designation that is governed by the University Writing Committee) that would be governed by a standing committee of the Senate that is chaired by a faculty member with expertise in Ethnic Studies.  </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Take-aways from the fall ‘19 town hall</a:t>
            </a:r>
          </a:p>
        </p:txBody>
      </p:sp>
    </p:spTree>
    <p:extLst>
      <p:ext uri="{BB962C8B-B14F-4D97-AF65-F5344CB8AC3E}">
        <p14:creationId xmlns:p14="http://schemas.microsoft.com/office/powerpoint/2010/main" val="414191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solidFill>
                  <a:schemeClr val="bg1"/>
                </a:solidFill>
              </a:rPr>
              <a:t>Finish mapping the new GELOs onto existing GE Areas/Courses</a:t>
            </a:r>
          </a:p>
          <a:p>
            <a:pPr marL="342900" indent="-342900">
              <a:buFont typeface="Arial" panose="020B0604020202020204" pitchFamily="34" charset="0"/>
              <a:buChar char="•"/>
            </a:pPr>
            <a:r>
              <a:rPr lang="en-US" b="0" dirty="0">
                <a:solidFill>
                  <a:schemeClr val="bg1"/>
                </a:solidFill>
              </a:rPr>
              <a:t>Refine details of a faculty learning community model of assessment of GE as a program; </a:t>
            </a:r>
          </a:p>
          <a:p>
            <a:pPr marL="342900" indent="-342900">
              <a:buFont typeface="Arial" panose="020B0604020202020204" pitchFamily="34" charset="0"/>
              <a:buChar char="•"/>
            </a:pPr>
            <a:r>
              <a:rPr lang="en-US" b="0" dirty="0">
                <a:solidFill>
                  <a:schemeClr val="bg1"/>
                </a:solidFill>
              </a:rPr>
              <a:t>Develop a proposed budget that would support this model;</a:t>
            </a:r>
          </a:p>
          <a:p>
            <a:pPr marL="342900" indent="-342900">
              <a:buFont typeface="Arial" panose="020B0604020202020204" pitchFamily="34" charset="0"/>
              <a:buChar char="•"/>
            </a:pPr>
            <a:r>
              <a:rPr lang="en-US" b="0" dirty="0">
                <a:solidFill>
                  <a:schemeClr val="bg1"/>
                </a:solidFill>
              </a:rPr>
              <a:t>Propose a Faculty Director of GE;</a:t>
            </a:r>
          </a:p>
          <a:p>
            <a:pPr marL="342900" indent="-342900">
              <a:buFont typeface="Arial" panose="020B0604020202020204" pitchFamily="34" charset="0"/>
              <a:buChar char="•"/>
            </a:pPr>
            <a:r>
              <a:rPr lang="en-US" b="0" dirty="0">
                <a:solidFill>
                  <a:schemeClr val="bg1"/>
                </a:solidFill>
              </a:rPr>
              <a:t>Consult with GE Committee and EPC on this work;</a:t>
            </a:r>
          </a:p>
          <a:p>
            <a:pPr marL="342900" indent="-342900">
              <a:buFont typeface="Arial" panose="020B0604020202020204" pitchFamily="34" charset="0"/>
              <a:buChar char="•"/>
            </a:pPr>
            <a:r>
              <a:rPr lang="en-US" b="0" dirty="0">
                <a:solidFill>
                  <a:schemeClr val="bg1"/>
                </a:solidFill>
              </a:rPr>
              <a:t>Spring ‘20 Town Hall; and</a:t>
            </a:r>
          </a:p>
          <a:p>
            <a:pPr marL="342900" indent="-342900">
              <a:buFont typeface="Arial" panose="020B0604020202020204" pitchFamily="34" charset="0"/>
              <a:buChar char="•"/>
            </a:pPr>
            <a:r>
              <a:rPr lang="en-US" b="0" dirty="0">
                <a:solidFill>
                  <a:schemeClr val="bg1"/>
                </a:solidFill>
              </a:rPr>
              <a:t>Submit final recommendations to Senate by end of the academic year.</a:t>
            </a:r>
          </a:p>
          <a:p>
            <a:pPr marL="342900" indent="-342900">
              <a:buFont typeface="Arial" panose="020B0604020202020204" pitchFamily="34" charset="0"/>
              <a:buChar char="•"/>
            </a:pPr>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97287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numCol="2" rtlCol="0">
            <a:no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u="sng" dirty="0">
                <a:solidFill>
                  <a:schemeClr val="bg1"/>
                </a:solidFill>
              </a:rPr>
              <a:t>Co-Facilitators</a:t>
            </a:r>
          </a:p>
          <a:p>
            <a:r>
              <a:rPr lang="en-US" sz="1500" b="0" dirty="0">
                <a:solidFill>
                  <a:schemeClr val="bg1"/>
                </a:solidFill>
              </a:rPr>
              <a:t>Kim </a:t>
            </a:r>
            <a:r>
              <a:rPr lang="en-US" sz="1500" b="0" dirty="0" err="1">
                <a:solidFill>
                  <a:schemeClr val="bg1"/>
                </a:solidFill>
              </a:rPr>
              <a:t>Costino</a:t>
            </a:r>
            <a:r>
              <a:rPr lang="en-US" sz="1500" b="0" dirty="0">
                <a:solidFill>
                  <a:schemeClr val="bg1"/>
                </a:solidFill>
              </a:rPr>
              <a:t>, Dean, Undergraduate Studies</a:t>
            </a:r>
          </a:p>
          <a:p>
            <a:r>
              <a:rPr lang="en-US" sz="1500" b="0" dirty="0">
                <a:solidFill>
                  <a:schemeClr val="bg1"/>
                </a:solidFill>
              </a:rPr>
              <a:t>Pat </a:t>
            </a:r>
            <a:r>
              <a:rPr lang="en-US" sz="1500" b="0" dirty="0" err="1">
                <a:solidFill>
                  <a:schemeClr val="bg1"/>
                </a:solidFill>
              </a:rPr>
              <a:t>Kalayjian</a:t>
            </a:r>
            <a:r>
              <a:rPr lang="en-US" sz="1500" b="0" dirty="0">
                <a:solidFill>
                  <a:schemeClr val="bg1"/>
                </a:solidFill>
              </a:rPr>
              <a:t>, Chair, G. E. Committee</a:t>
            </a:r>
          </a:p>
          <a:p>
            <a:r>
              <a:rPr lang="en-US" sz="1500" b="0" dirty="0">
                <a:solidFill>
                  <a:schemeClr val="bg1"/>
                </a:solidFill>
              </a:rPr>
              <a:t>Matt G. Mutchler, Faculty Director of Assessment</a:t>
            </a:r>
          </a:p>
          <a:p>
            <a:endParaRPr lang="en-US" sz="1500" b="0" dirty="0">
              <a:solidFill>
                <a:schemeClr val="bg1"/>
              </a:solidFill>
            </a:endParaRPr>
          </a:p>
          <a:p>
            <a:r>
              <a:rPr lang="en-US" sz="1500" u="sng" dirty="0">
                <a:solidFill>
                  <a:schemeClr val="bg1"/>
                </a:solidFill>
              </a:rPr>
              <a:t>Summer Only Members:</a:t>
            </a:r>
            <a:endParaRPr lang="en-US" sz="800" u="sng" dirty="0">
              <a:solidFill>
                <a:schemeClr val="bg1"/>
              </a:solidFill>
            </a:endParaRPr>
          </a:p>
          <a:p>
            <a:r>
              <a:rPr lang="en-US" sz="1500" b="0" dirty="0" err="1">
                <a:solidFill>
                  <a:schemeClr val="bg1"/>
                </a:solidFill>
              </a:rPr>
              <a:t>Siskanna</a:t>
            </a:r>
            <a:r>
              <a:rPr lang="en-US" sz="1500" b="0" dirty="0">
                <a:solidFill>
                  <a:schemeClr val="bg1"/>
                </a:solidFill>
              </a:rPr>
              <a:t> </a:t>
            </a:r>
            <a:r>
              <a:rPr lang="en-US" sz="1500" b="0" dirty="0" err="1">
                <a:solidFill>
                  <a:schemeClr val="bg1"/>
                </a:solidFill>
              </a:rPr>
              <a:t>Naynaha</a:t>
            </a:r>
            <a:r>
              <a:rPr lang="en-US" sz="1500" b="0" dirty="0">
                <a:solidFill>
                  <a:schemeClr val="bg1"/>
                </a:solidFill>
              </a:rPr>
              <a:t>, English/WAC Director</a:t>
            </a:r>
          </a:p>
          <a:p>
            <a:r>
              <a:rPr lang="en-US" sz="1500" b="0" dirty="0">
                <a:solidFill>
                  <a:schemeClr val="bg1"/>
                </a:solidFill>
              </a:rPr>
              <a:t>Sue Needham, Anthropology</a:t>
            </a:r>
          </a:p>
          <a:p>
            <a:endParaRPr lang="en-US" sz="1500" b="0" dirty="0">
              <a:solidFill>
                <a:schemeClr val="bg1"/>
              </a:solidFill>
            </a:endParaRPr>
          </a:p>
          <a:p>
            <a:r>
              <a:rPr lang="en-US" sz="1500" u="sng" dirty="0">
                <a:solidFill>
                  <a:schemeClr val="bg1"/>
                </a:solidFill>
              </a:rPr>
              <a:t>AY Only Members:</a:t>
            </a:r>
            <a:endParaRPr lang="en-US" sz="800" dirty="0">
              <a:solidFill>
                <a:schemeClr val="bg1"/>
              </a:solidFill>
            </a:endParaRPr>
          </a:p>
          <a:p>
            <a:r>
              <a:rPr lang="en-US" sz="1500" b="0" dirty="0">
                <a:solidFill>
                  <a:schemeClr val="bg1"/>
                </a:solidFill>
              </a:rPr>
              <a:t>Mark Carrier, Psychology</a:t>
            </a:r>
          </a:p>
          <a:p>
            <a:r>
              <a:rPr lang="en-US" sz="1500" b="0" dirty="0">
                <a:solidFill>
                  <a:schemeClr val="bg1"/>
                </a:solidFill>
              </a:rPr>
              <a:t>Maggie Clarke, University Library</a:t>
            </a:r>
          </a:p>
          <a:p>
            <a:r>
              <a:rPr lang="en-US" sz="1500" b="0" dirty="0">
                <a:solidFill>
                  <a:schemeClr val="bg1"/>
                </a:solidFill>
              </a:rPr>
              <a:t>Salvatore Russo, Political Science</a:t>
            </a:r>
          </a:p>
          <a:p>
            <a:r>
              <a:rPr lang="en-US" sz="1500" b="0" dirty="0">
                <a:solidFill>
                  <a:schemeClr val="bg1"/>
                </a:solidFill>
              </a:rPr>
              <a:t>Sarah Taylor, Anthropology</a:t>
            </a:r>
          </a:p>
          <a:p>
            <a:r>
              <a:rPr lang="en-US" sz="1500" u="sng" dirty="0">
                <a:solidFill>
                  <a:schemeClr val="bg1"/>
                </a:solidFill>
              </a:rPr>
              <a:t>Summer/AY Members</a:t>
            </a:r>
          </a:p>
          <a:p>
            <a:endParaRPr lang="en-US" sz="1500" u="sng" dirty="0">
              <a:solidFill>
                <a:schemeClr val="bg1"/>
              </a:solidFill>
            </a:endParaRPr>
          </a:p>
          <a:p>
            <a:pPr marL="457200" lvl="1" indent="0">
              <a:buNone/>
            </a:pPr>
            <a:r>
              <a:rPr lang="en-US" sz="1500" dirty="0" err="1">
                <a:solidFill>
                  <a:schemeClr val="bg1"/>
                </a:solidFill>
              </a:rPr>
              <a:t>Toumik</a:t>
            </a:r>
            <a:r>
              <a:rPr lang="en-US" sz="1500" dirty="0">
                <a:solidFill>
                  <a:schemeClr val="bg1"/>
                </a:solidFill>
              </a:rPr>
              <a:t> </a:t>
            </a:r>
            <a:r>
              <a:rPr lang="en-US" sz="1500" dirty="0" err="1">
                <a:solidFill>
                  <a:schemeClr val="bg1"/>
                </a:solidFill>
              </a:rPr>
              <a:t>Asaatorian</a:t>
            </a:r>
            <a:r>
              <a:rPr lang="en-US" sz="1500" dirty="0">
                <a:solidFill>
                  <a:schemeClr val="bg1"/>
                </a:solidFill>
              </a:rPr>
              <a:t>, Student Affairs</a:t>
            </a:r>
            <a:endParaRPr lang="en-US" sz="1500" b="0" u="sng" dirty="0">
              <a:solidFill>
                <a:schemeClr val="bg1"/>
              </a:solidFill>
            </a:endParaRPr>
          </a:p>
          <a:p>
            <a:pPr marL="457200" lvl="1" indent="0">
              <a:buNone/>
            </a:pPr>
            <a:r>
              <a:rPr lang="en-US" sz="1500" b="0" dirty="0">
                <a:solidFill>
                  <a:schemeClr val="bg1"/>
                </a:solidFill>
              </a:rPr>
              <a:t>Marisela Chávez, Chicana/o Studies</a:t>
            </a:r>
          </a:p>
          <a:p>
            <a:pPr marL="457200" lvl="1" indent="0">
              <a:buNone/>
            </a:pPr>
            <a:r>
              <a:rPr lang="en-US" sz="1500" b="0" dirty="0">
                <a:solidFill>
                  <a:schemeClr val="bg1"/>
                </a:solidFill>
              </a:rPr>
              <a:t>Anne Choi, Interdisciplinary Studies</a:t>
            </a:r>
          </a:p>
          <a:p>
            <a:pPr marL="457200" lvl="1" indent="0">
              <a:buNone/>
            </a:pPr>
            <a:r>
              <a:rPr lang="en-US" sz="1500" dirty="0">
                <a:solidFill>
                  <a:schemeClr val="bg1"/>
                </a:solidFill>
              </a:rPr>
              <a:t>Susan D. </a:t>
            </a:r>
            <a:r>
              <a:rPr lang="en-US" sz="1500" dirty="0" err="1">
                <a:solidFill>
                  <a:schemeClr val="bg1"/>
                </a:solidFill>
              </a:rPr>
              <a:t>Einbinder</a:t>
            </a:r>
            <a:r>
              <a:rPr lang="en-US" sz="1500" dirty="0">
                <a:solidFill>
                  <a:schemeClr val="bg1"/>
                </a:solidFill>
              </a:rPr>
              <a:t>, Social Work</a:t>
            </a:r>
            <a:endParaRPr lang="en-US" sz="1500" b="0" dirty="0">
              <a:solidFill>
                <a:schemeClr val="bg1"/>
              </a:solidFill>
            </a:endParaRPr>
          </a:p>
          <a:p>
            <a:pPr marL="457200" lvl="1" indent="0">
              <a:buNone/>
            </a:pPr>
            <a:r>
              <a:rPr lang="en-US" sz="1500" b="0" dirty="0">
                <a:solidFill>
                  <a:schemeClr val="bg1"/>
                </a:solidFill>
              </a:rPr>
              <a:t>Carolyn Caffrey Gardner, University Library</a:t>
            </a:r>
          </a:p>
          <a:p>
            <a:pPr marL="457200" lvl="1" indent="0">
              <a:buNone/>
            </a:pPr>
            <a:r>
              <a:rPr lang="en-US" sz="1500" b="0" dirty="0">
                <a:solidFill>
                  <a:schemeClr val="bg1"/>
                </a:solidFill>
              </a:rPr>
              <a:t>Mara Lee Grayson, English</a:t>
            </a:r>
          </a:p>
          <a:p>
            <a:pPr marL="457200" lvl="1" indent="0">
              <a:buNone/>
            </a:pPr>
            <a:r>
              <a:rPr lang="en-US" sz="1500" b="0" dirty="0">
                <a:solidFill>
                  <a:schemeClr val="bg1"/>
                </a:solidFill>
              </a:rPr>
              <a:t>Angela Macias, Liberal Studies</a:t>
            </a:r>
          </a:p>
          <a:p>
            <a:pPr marL="457200" lvl="1" indent="0">
              <a:buNone/>
            </a:pPr>
            <a:r>
              <a:rPr lang="en-US" sz="1500" b="0" dirty="0">
                <a:solidFill>
                  <a:schemeClr val="bg1"/>
                </a:solidFill>
              </a:rPr>
              <a:t>Alexandra Park, Psychology</a:t>
            </a:r>
          </a:p>
          <a:p>
            <a:pPr marL="457200" lvl="1" indent="0">
              <a:buNone/>
            </a:pPr>
            <a:r>
              <a:rPr lang="en-US" sz="1500" b="0" dirty="0">
                <a:solidFill>
                  <a:schemeClr val="bg1"/>
                </a:solidFill>
              </a:rPr>
              <a:t>Hal Weary, Music</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Working Group Members</a:t>
            </a:r>
          </a:p>
        </p:txBody>
      </p:sp>
    </p:spTree>
    <p:extLst>
      <p:ext uri="{BB962C8B-B14F-4D97-AF65-F5344CB8AC3E}">
        <p14:creationId xmlns:p14="http://schemas.microsoft.com/office/powerpoint/2010/main" val="34890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fontScale="77500" lnSpcReduction="20000"/>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solidFill>
                  <a:schemeClr val="bg1"/>
                </a:solidFill>
              </a:rPr>
              <a:t>The Association of American Colleges and Universities (2019) defines a liberal education as:</a:t>
            </a:r>
          </a:p>
          <a:p>
            <a:pPr marL="457200" lvl="1" indent="0">
              <a:buNone/>
            </a:pPr>
            <a:br>
              <a:rPr lang="en-US" b="0" dirty="0">
                <a:solidFill>
                  <a:schemeClr val="bg1"/>
                </a:solidFill>
              </a:rPr>
            </a:br>
            <a:r>
              <a:rPr lang="en-US" b="0" dirty="0">
                <a:solidFill>
                  <a:schemeClr val="bg1"/>
                </a:solidFill>
              </a:rPr>
              <a:t>an approach to learning that empowers individuals and prepares them to deal with complexity, diversity, and change. It provides students with broad knowledge of the wider world (e.g., science, culture, and society) as well as in-depth study in a specific area of interest. A liberal education helps student develop a sense of social responsibility, as well as strong and transferable intellectual and practical skills such as communication, analytical and problem-solving skills, and a demonstrated ability to apply knowledge and skills in real-world settings.</a:t>
            </a:r>
            <a:br>
              <a:rPr lang="en-US" b="0" dirty="0">
                <a:solidFill>
                  <a:schemeClr val="bg1"/>
                </a:solidFill>
              </a:rPr>
            </a:br>
            <a:endParaRPr lang="en-US" b="0" dirty="0">
              <a:solidFill>
                <a:schemeClr val="bg1"/>
              </a:solidFill>
            </a:endParaRPr>
          </a:p>
          <a:p>
            <a:br>
              <a:rPr lang="en-US" b="0" dirty="0">
                <a:solidFill>
                  <a:schemeClr val="bg1"/>
                </a:solidFill>
              </a:rPr>
            </a:br>
            <a:r>
              <a:rPr lang="en-US" b="0" dirty="0">
                <a:solidFill>
                  <a:schemeClr val="bg1"/>
                </a:solidFill>
              </a:rPr>
              <a:t>This definition is consistent with GE and our aim in assessment is simply to improve our GE program, and thus, our students’ experiences of a liberal education at CSUDH. As stated by </a:t>
            </a:r>
            <a:r>
              <a:rPr lang="en-US" b="0" dirty="0" err="1">
                <a:solidFill>
                  <a:schemeClr val="bg1"/>
                </a:solidFill>
              </a:rPr>
              <a:t>Kuh</a:t>
            </a:r>
            <a:r>
              <a:rPr lang="en-US" b="0" dirty="0">
                <a:solidFill>
                  <a:schemeClr val="bg1"/>
                </a:solidFill>
              </a:rPr>
              <a:t> (2014, page 235), the importance of assessment also cannot be over-stated, “The quality of life in communities, economic competitiveness, the health of the democracy, and society’s capacity to innovate, create, and complete all rest on high quality educational outcomes.”​</a:t>
            </a:r>
          </a:p>
          <a:p>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General Education</a:t>
            </a:r>
          </a:p>
        </p:txBody>
      </p:sp>
    </p:spTree>
    <p:extLst>
      <p:ext uri="{BB962C8B-B14F-4D97-AF65-F5344CB8AC3E}">
        <p14:creationId xmlns:p14="http://schemas.microsoft.com/office/powerpoint/2010/main" val="208459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fontScale="85000" lnSpcReduction="20000"/>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b="0" dirty="0">
                <a:solidFill>
                  <a:schemeClr val="bg1"/>
                </a:solidFill>
              </a:rPr>
              <a:t>To complete two tasks by the end of this academic year:</a:t>
            </a:r>
          </a:p>
          <a:p>
            <a:pPr fontAlgn="base"/>
            <a:endParaRPr lang="en-US" sz="2300" b="0" dirty="0">
              <a:solidFill>
                <a:schemeClr val="bg1"/>
              </a:solidFill>
            </a:endParaRPr>
          </a:p>
          <a:p>
            <a:pPr marL="342900" indent="-342900" fontAlgn="base">
              <a:buFont typeface="Arial" panose="020B0604020202020204" pitchFamily="34" charset="0"/>
              <a:buChar char="•"/>
            </a:pPr>
            <a:r>
              <a:rPr lang="en-US" sz="2300" b="0" dirty="0">
                <a:solidFill>
                  <a:schemeClr val="bg1"/>
                </a:solidFill>
              </a:rPr>
              <a:t>Consider if/how the goals of what used to be known as Area G: Cultural Pluralism should be updated, defined, integrated, and assessed as part of our GE structure; and</a:t>
            </a:r>
          </a:p>
          <a:p>
            <a:pPr marL="342900" indent="-342900" fontAlgn="base">
              <a:buFont typeface="Arial" panose="020B0604020202020204" pitchFamily="34" charset="0"/>
              <a:buChar char="•"/>
            </a:pPr>
            <a:endParaRPr lang="en-US" sz="2300" b="0" dirty="0">
              <a:solidFill>
                <a:schemeClr val="bg1"/>
              </a:solidFill>
            </a:endParaRPr>
          </a:p>
          <a:p>
            <a:pPr marL="342900" indent="-342900" fontAlgn="base">
              <a:buFont typeface="Arial" panose="020B0604020202020204" pitchFamily="34" charset="0"/>
              <a:buChar char="•"/>
            </a:pPr>
            <a:r>
              <a:rPr lang="en-US" sz="2300" b="0" dirty="0">
                <a:solidFill>
                  <a:schemeClr val="bg1"/>
                </a:solidFill>
              </a:rPr>
              <a:t>Make a recommendation, informed by campus-wide feedback (including at least two Town Halls), to the Academic Senate for a meaningful, implementable plan to assess GE, as a program, including the above, on an on-going basis.  </a:t>
            </a:r>
          </a:p>
          <a:p>
            <a:pPr marL="342900" indent="-342900" fontAlgn="base">
              <a:buFont typeface="Arial" panose="020B0604020202020204" pitchFamily="34" charset="0"/>
              <a:buChar char="•"/>
            </a:pPr>
            <a:endParaRPr lang="en-US" sz="2300" b="0" dirty="0">
              <a:solidFill>
                <a:schemeClr val="bg1"/>
              </a:solidFill>
            </a:endParaRPr>
          </a:p>
          <a:p>
            <a:r>
              <a:rPr lang="en-US" sz="2300" b="0" dirty="0">
                <a:solidFill>
                  <a:schemeClr val="bg1"/>
                </a:solidFill>
              </a:rPr>
              <a:t>Since the call for participants went out and the Group began its work, the Academic Senate has also asked the Working Group to consider the substance of AB 1460 in its deliberations and conversations, how we, as a campus, want to incorporate an Ethnic Studies requirement.</a:t>
            </a:r>
            <a:r>
              <a:rPr lang="en-US" sz="2300" dirty="0"/>
              <a:t> </a:t>
            </a:r>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GEAWG charge</a:t>
            </a:r>
          </a:p>
        </p:txBody>
      </p:sp>
    </p:spTree>
    <p:extLst>
      <p:ext uri="{BB962C8B-B14F-4D97-AF65-F5344CB8AC3E}">
        <p14:creationId xmlns:p14="http://schemas.microsoft.com/office/powerpoint/2010/main" val="250747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fontScale="92500"/>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b="0" dirty="0">
                <a:solidFill>
                  <a:schemeClr val="bg1"/>
                </a:solidFill>
              </a:rPr>
              <a:t>Bring an equity lens to all that we do.</a:t>
            </a:r>
          </a:p>
          <a:p>
            <a:pPr marL="342900" indent="-342900" fontAlgn="base">
              <a:buFont typeface="Arial" panose="020B0604020202020204" pitchFamily="34" charset="0"/>
              <a:buChar char="•"/>
            </a:pPr>
            <a:r>
              <a:rPr lang="en-US" b="0" dirty="0">
                <a:solidFill>
                  <a:schemeClr val="bg1"/>
                </a:solidFill>
              </a:rPr>
              <a:t>Student needs, voices, and perspectives matter.</a:t>
            </a:r>
          </a:p>
          <a:p>
            <a:pPr marL="342900" indent="-342900" fontAlgn="base">
              <a:buFont typeface="Arial" panose="020B0604020202020204" pitchFamily="34" charset="0"/>
              <a:buChar char="•"/>
            </a:pPr>
            <a:r>
              <a:rPr lang="en-US" b="0" dirty="0">
                <a:solidFill>
                  <a:schemeClr val="bg1"/>
                </a:solidFill>
              </a:rPr>
              <a:t>Disciplinary expertise must be respected, but balanced by an effort to keep GE open to as many faculty and fields as possible; this is not about kicking anyone out of GE, but about creating coherence and intentionality within the GE curriculum.</a:t>
            </a:r>
          </a:p>
          <a:p>
            <a:pPr marL="342900" indent="-342900" fontAlgn="base">
              <a:buFont typeface="Arial" panose="020B0604020202020204" pitchFamily="34" charset="0"/>
              <a:buChar char="•"/>
            </a:pPr>
            <a:r>
              <a:rPr lang="en-US" b="0" dirty="0">
                <a:solidFill>
                  <a:schemeClr val="bg1"/>
                </a:solidFill>
              </a:rPr>
              <a:t>Academic freedom must be respected.</a:t>
            </a:r>
          </a:p>
          <a:p>
            <a:pPr marL="342900" indent="-342900" fontAlgn="base">
              <a:buFont typeface="Arial" panose="020B0604020202020204" pitchFamily="34" charset="0"/>
              <a:buChar char="•"/>
            </a:pPr>
            <a:r>
              <a:rPr lang="en-US" b="0" dirty="0">
                <a:solidFill>
                  <a:schemeClr val="bg1"/>
                </a:solidFill>
              </a:rPr>
              <a:t>The GE program should  reflect students’ identities, strengths, and values.</a:t>
            </a:r>
          </a:p>
          <a:p>
            <a:pPr marL="342900" indent="-342900" fontAlgn="base">
              <a:buFont typeface="Arial" panose="020B0604020202020204" pitchFamily="34" charset="0"/>
              <a:buChar char="•"/>
            </a:pPr>
            <a:r>
              <a:rPr lang="en-US" b="0" dirty="0">
                <a:solidFill>
                  <a:schemeClr val="bg1"/>
                </a:solidFill>
              </a:rPr>
              <a:t>The GE program should  integrate the PLOs at all levels and across the curriculum.</a:t>
            </a:r>
          </a:p>
          <a:p>
            <a:pPr marL="342900" indent="-342900" fontAlgn="base">
              <a:buFont typeface="Arial" panose="020B0604020202020204" pitchFamily="34" charset="0"/>
              <a:buChar char="•"/>
            </a:pPr>
            <a:r>
              <a:rPr lang="en-US" b="0" dirty="0">
                <a:solidFill>
                  <a:schemeClr val="bg1"/>
                </a:solidFill>
              </a:rPr>
              <a:t>Adhere to AAHE’s 9 principles of good assessment practice.</a:t>
            </a:r>
          </a:p>
          <a:p>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Values &amp; guiding principles </a:t>
            </a:r>
          </a:p>
        </p:txBody>
      </p:sp>
    </p:spTree>
    <p:extLst>
      <p:ext uri="{BB962C8B-B14F-4D97-AF65-F5344CB8AC3E}">
        <p14:creationId xmlns:p14="http://schemas.microsoft.com/office/powerpoint/2010/main" val="279063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lnSpcReduction="10000"/>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100" b="0" dirty="0">
              <a:solidFill>
                <a:schemeClr val="bg1"/>
              </a:solidFill>
            </a:endParaRPr>
          </a:p>
          <a:p>
            <a:pPr marL="342900" indent="-342900">
              <a:buFont typeface="Arial" panose="020B0604020202020204" pitchFamily="34" charset="0"/>
              <a:buChar char="•"/>
            </a:pPr>
            <a:r>
              <a:rPr lang="en-US" sz="2100" b="0" dirty="0">
                <a:solidFill>
                  <a:schemeClr val="bg1"/>
                </a:solidFill>
              </a:rPr>
              <a:t>Spring ‘19 Academic Senate Retreat Discussion of “Area G”</a:t>
            </a:r>
          </a:p>
          <a:p>
            <a:pPr marL="342900" indent="-342900">
              <a:buFont typeface="Arial" panose="020B0604020202020204" pitchFamily="34" charset="0"/>
              <a:buChar char="•"/>
            </a:pPr>
            <a:r>
              <a:rPr lang="en-US" sz="2100" b="0" dirty="0">
                <a:solidFill>
                  <a:schemeClr val="bg1"/>
                </a:solidFill>
              </a:rPr>
              <a:t>Student Focus Groups (Spring ’19, 53 participants)</a:t>
            </a:r>
          </a:p>
          <a:p>
            <a:pPr marL="342900" indent="-342900">
              <a:buFont typeface="Arial" panose="020B0604020202020204" pitchFamily="34" charset="0"/>
              <a:buChar char="•"/>
            </a:pPr>
            <a:r>
              <a:rPr lang="en-US" sz="2100" b="0" dirty="0">
                <a:solidFill>
                  <a:schemeClr val="bg1"/>
                </a:solidFill>
              </a:rPr>
              <a:t>Spring ‘19 Town Hall (April 17, 2019, 33 participants, info posted online for comment until June 2019)</a:t>
            </a:r>
          </a:p>
          <a:p>
            <a:pPr marL="342900" indent="-342900">
              <a:buFont typeface="Arial" panose="020B0604020202020204" pitchFamily="34" charset="0"/>
              <a:buChar char="•"/>
            </a:pPr>
            <a:r>
              <a:rPr lang="en-US" sz="2100" b="0" dirty="0">
                <a:solidFill>
                  <a:schemeClr val="bg1"/>
                </a:solidFill>
              </a:rPr>
              <a:t>GEAWG Summer ‘19 Three-Day Retreat in June &amp; 5 Fall ‘19 Meetings</a:t>
            </a:r>
          </a:p>
          <a:p>
            <a:pPr marL="342900" indent="-342900">
              <a:buFont typeface="Arial" panose="020B0604020202020204" pitchFamily="34" charset="0"/>
              <a:buChar char="•"/>
            </a:pPr>
            <a:r>
              <a:rPr lang="en-US" sz="2100" b="0" dirty="0">
                <a:solidFill>
                  <a:schemeClr val="bg1"/>
                </a:solidFill>
              </a:rPr>
              <a:t>Fall ‘19 Academic Senate Retreat Discussion of “Area G” GELOs #5 &amp; #7</a:t>
            </a:r>
          </a:p>
          <a:p>
            <a:pPr marL="342900" indent="-342900">
              <a:buFont typeface="Arial" panose="020B0604020202020204" pitchFamily="34" charset="0"/>
              <a:buChar char="•"/>
            </a:pPr>
            <a:r>
              <a:rPr lang="en-US" sz="2100" b="0" dirty="0">
                <a:solidFill>
                  <a:schemeClr val="bg1"/>
                </a:solidFill>
              </a:rPr>
              <a:t>Community Engagement FLC Discussion of GELO #8</a:t>
            </a:r>
          </a:p>
          <a:p>
            <a:pPr marL="342900" indent="-342900">
              <a:buFont typeface="Arial" panose="020B0604020202020204" pitchFamily="34" charset="0"/>
              <a:buChar char="•"/>
            </a:pPr>
            <a:r>
              <a:rPr lang="en-US" sz="2100" b="0" dirty="0">
                <a:solidFill>
                  <a:schemeClr val="bg1"/>
                </a:solidFill>
              </a:rPr>
              <a:t>Consultation with GE Committee re: all GELOs</a:t>
            </a:r>
          </a:p>
          <a:p>
            <a:pPr marL="342900" indent="-342900">
              <a:buFont typeface="Arial" panose="020B0604020202020204" pitchFamily="34" charset="0"/>
              <a:buChar char="•"/>
            </a:pPr>
            <a:r>
              <a:rPr lang="en-US" sz="2100" b="0" dirty="0">
                <a:solidFill>
                  <a:schemeClr val="bg1"/>
                </a:solidFill>
              </a:rPr>
              <a:t>Fall ‘19 Town Hall (December 6, 2019, 42 participants, info posted online and available for comment until January 30, 2020)</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Process &amp; mechanisms for feedback</a:t>
            </a:r>
          </a:p>
        </p:txBody>
      </p:sp>
    </p:spTree>
    <p:extLst>
      <p:ext uri="{BB962C8B-B14F-4D97-AF65-F5344CB8AC3E}">
        <p14:creationId xmlns:p14="http://schemas.microsoft.com/office/powerpoint/2010/main" val="82891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bg1"/>
                </a:solidFill>
              </a:rPr>
              <a:t>Positive</a:t>
            </a:r>
          </a:p>
          <a:p>
            <a:pPr marL="1257300" lvl="1" indent="-342900">
              <a:buFont typeface="Arial" panose="020B0604020202020204" pitchFamily="34" charset="0"/>
              <a:buChar char="•"/>
            </a:pPr>
            <a:r>
              <a:rPr lang="en-US" dirty="0">
                <a:solidFill>
                  <a:schemeClr val="bg1"/>
                </a:solidFill>
              </a:rPr>
              <a:t>Helps you be well-rounded and expand what you know</a:t>
            </a:r>
          </a:p>
          <a:p>
            <a:pPr marL="1257300" lvl="1" indent="-342900">
              <a:buFont typeface="Arial" panose="020B0604020202020204" pitchFamily="34" charset="0"/>
              <a:buChar char="•"/>
            </a:pPr>
            <a:r>
              <a:rPr lang="en-US" dirty="0">
                <a:solidFill>
                  <a:schemeClr val="bg1"/>
                </a:solidFill>
              </a:rPr>
              <a:t>Provides a good foundation for other coursework</a:t>
            </a:r>
          </a:p>
          <a:p>
            <a:pPr marL="1257300" lvl="1" indent="-342900">
              <a:buFont typeface="Arial" panose="020B0604020202020204" pitchFamily="34" charset="0"/>
              <a:buChar char="•"/>
            </a:pPr>
            <a:r>
              <a:rPr lang="en-US" dirty="0">
                <a:solidFill>
                  <a:schemeClr val="bg1"/>
                </a:solidFill>
              </a:rPr>
              <a:t>Transitions you into the university</a:t>
            </a:r>
          </a:p>
          <a:p>
            <a:pPr marL="1257300" lvl="1"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Not so positive</a:t>
            </a:r>
          </a:p>
          <a:p>
            <a:pPr marL="1257300" lvl="1" indent="-342900">
              <a:buFont typeface="Arial" panose="020B0604020202020204" pitchFamily="34" charset="0"/>
              <a:buChar char="•"/>
            </a:pPr>
            <a:r>
              <a:rPr lang="en-US" dirty="0">
                <a:solidFill>
                  <a:schemeClr val="bg1"/>
                </a:solidFill>
              </a:rPr>
              <a:t>Feels just like high school</a:t>
            </a:r>
          </a:p>
          <a:p>
            <a:pPr marL="1257300" lvl="1" indent="-342900">
              <a:buFont typeface="Arial" panose="020B0604020202020204" pitchFamily="34" charset="0"/>
              <a:buChar char="•"/>
            </a:pPr>
            <a:r>
              <a:rPr lang="en-US" dirty="0">
                <a:solidFill>
                  <a:schemeClr val="bg1"/>
                </a:solidFill>
              </a:rPr>
              <a:t>Not connected to anything; just feels like a bunch of unrelated courses you have to take to graduate</a:t>
            </a:r>
          </a:p>
          <a:p>
            <a:pPr marL="1257300" lvl="1" indent="-342900">
              <a:buFont typeface="Arial" panose="020B0604020202020204" pitchFamily="34" charset="0"/>
              <a:buChar char="•"/>
            </a:pPr>
            <a:r>
              <a:rPr lang="en-US" dirty="0">
                <a:solidFill>
                  <a:schemeClr val="bg1"/>
                </a:solidFill>
              </a:rPr>
              <a:t>Not connected to me or the real world in any way</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dirty="0"/>
              <a:t>themes from student focus groups</a:t>
            </a:r>
          </a:p>
        </p:txBody>
      </p:sp>
    </p:spTree>
    <p:extLst>
      <p:ext uri="{BB962C8B-B14F-4D97-AF65-F5344CB8AC3E}">
        <p14:creationId xmlns:p14="http://schemas.microsoft.com/office/powerpoint/2010/main" val="425956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solidFill>
                  <a:schemeClr val="bg1"/>
                </a:solidFill>
              </a:rPr>
              <a:t>We need to find a way to bring coherence to GE, so it actually functions like a unified, integrated program that is meaningful</a:t>
            </a:r>
            <a:r>
              <a:rPr lang="en-US" b="0" i="1" dirty="0">
                <a:solidFill>
                  <a:schemeClr val="bg1"/>
                </a:solidFill>
              </a:rPr>
              <a:t>.</a:t>
            </a:r>
          </a:p>
          <a:p>
            <a:pPr marL="342900" indent="-342900">
              <a:buFont typeface="Arial" panose="020B0604020202020204" pitchFamily="34" charset="0"/>
              <a:buChar char="•"/>
            </a:pPr>
            <a:r>
              <a:rPr lang="en-US" b="0" dirty="0">
                <a:solidFill>
                  <a:schemeClr val="bg1"/>
                </a:solidFill>
              </a:rPr>
              <a:t>We still have too many outcomes.</a:t>
            </a:r>
          </a:p>
          <a:p>
            <a:pPr marL="342900" indent="-342900">
              <a:buFont typeface="Arial" panose="020B0604020202020204" pitchFamily="34" charset="0"/>
              <a:buChar char="•"/>
            </a:pPr>
            <a:r>
              <a:rPr lang="en-US" b="0" dirty="0">
                <a:solidFill>
                  <a:schemeClr val="bg1"/>
                </a:solidFill>
              </a:rPr>
              <a:t>We need more faculty development.</a:t>
            </a:r>
          </a:p>
          <a:p>
            <a:pPr marL="342900" indent="-342900">
              <a:buFont typeface="Arial" panose="020B0604020202020204" pitchFamily="34" charset="0"/>
              <a:buChar char="•"/>
            </a:pPr>
            <a:r>
              <a:rPr lang="en-US" b="0" dirty="0">
                <a:solidFill>
                  <a:schemeClr val="bg1"/>
                </a:solidFill>
              </a:rPr>
              <a:t>We need smaller classes.</a:t>
            </a:r>
          </a:p>
          <a:p>
            <a:pPr marL="342900" indent="-342900">
              <a:buFont typeface="Arial" panose="020B0604020202020204" pitchFamily="34" charset="0"/>
              <a:buChar char="•"/>
            </a:pPr>
            <a:r>
              <a:rPr lang="en-US" b="0" dirty="0">
                <a:solidFill>
                  <a:schemeClr val="bg1"/>
                </a:solidFill>
              </a:rPr>
              <a:t>The term “cultural pluralism” is dated; it needs to be updated by faculty with disciplinary expertise.</a:t>
            </a:r>
          </a:p>
          <a:p>
            <a:pPr marL="342900" indent="-342900">
              <a:buFont typeface="Arial" panose="020B0604020202020204" pitchFamily="34" charset="0"/>
              <a:buChar char="•"/>
            </a:pPr>
            <a:r>
              <a:rPr lang="en-US" b="0" dirty="0">
                <a:solidFill>
                  <a:schemeClr val="bg1"/>
                </a:solidFill>
              </a:rPr>
              <a:t>A smaller number of outcomes (but ones that include an updated version of cultural pluralism) needs to be integrated throughout the program.</a:t>
            </a:r>
          </a:p>
          <a:p>
            <a:endParaRPr lang="en-US" dirty="0">
              <a:solidFill>
                <a:schemeClr val="bg1"/>
              </a:solidFill>
            </a:endParaRP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Take-aways from the spring ‘19 town hall</a:t>
            </a:r>
          </a:p>
        </p:txBody>
      </p:sp>
    </p:spTree>
    <p:extLst>
      <p:ext uri="{BB962C8B-B14F-4D97-AF65-F5344CB8AC3E}">
        <p14:creationId xmlns:p14="http://schemas.microsoft.com/office/powerpoint/2010/main" val="216552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327DAFFF-F704-5746-8D9D-D3186A9DD5CB}"/>
              </a:ext>
            </a:extLst>
          </p:cNvPr>
          <p:cNvSpPr txBox="1">
            <a:spLocks/>
          </p:cNvSpPr>
          <p:nvPr/>
        </p:nvSpPr>
        <p:spPr>
          <a:xfrm>
            <a:off x="812800" y="266700"/>
            <a:ext cx="8534400" cy="6096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3200" b="1" kern="1200">
                <a:solidFill>
                  <a:schemeClr val="bg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0"/>
              <a:t>SUBTITLE GOES HERE</a:t>
            </a:r>
            <a:endParaRPr lang="en-US" sz="3000" b="0" dirty="0"/>
          </a:p>
        </p:txBody>
      </p:sp>
      <p:sp>
        <p:nvSpPr>
          <p:cNvPr id="5" name="Text Placeholder 2">
            <a:extLst>
              <a:ext uri="{FF2B5EF4-FFF2-40B4-BE49-F238E27FC236}">
                <a16:creationId xmlns:a16="http://schemas.microsoft.com/office/drawing/2014/main" id="{74A26387-D84E-1842-9B54-9DE0DC7889F2}"/>
              </a:ext>
            </a:extLst>
          </p:cNvPr>
          <p:cNvSpPr txBox="1">
            <a:spLocks/>
          </p:cNvSpPr>
          <p:nvPr/>
        </p:nvSpPr>
        <p:spPr>
          <a:xfrm>
            <a:off x="279400" y="1028700"/>
            <a:ext cx="9677400" cy="3886200"/>
          </a:xfrm>
          <a:prstGeom prst="rect">
            <a:avLst/>
          </a:prstGeom>
          <a:noFill/>
        </p:spPr>
        <p:txBody>
          <a:bodyPr vert="horz" lIns="91440" tIns="45720" rIns="91440" bIns="45720" rtlCol="0">
            <a:normAutofit/>
          </a:bodyPr>
          <a:lstStyle>
            <a:lvl1pPr marL="0" indent="0" algn="l" defTabSz="457200" rtl="0" eaLnBrk="1" latinLnBrk="0" hangingPunct="1">
              <a:spcBef>
                <a:spcPct val="20000"/>
              </a:spcBef>
              <a:buFontTx/>
              <a:buNone/>
              <a:defRPr sz="2200" b="1" kern="1200">
                <a:solidFill>
                  <a:schemeClr val="tx1"/>
                </a:solidFill>
                <a:latin typeface="Arial"/>
                <a:ea typeface="+mn-ea"/>
                <a:cs typeface="Arial"/>
              </a:defRPr>
            </a:lvl1pPr>
            <a:lvl2pPr marL="914400" indent="-457200" algn="l" defTabSz="457200" rtl="0" eaLnBrk="1" latinLnBrk="0" hangingPunct="1">
              <a:spcBef>
                <a:spcPts val="528"/>
              </a:spcBef>
              <a:buFont typeface="Arial"/>
              <a:buChar char="•"/>
              <a:defRPr sz="2100" kern="1200">
                <a:solidFill>
                  <a:schemeClr val="tx1"/>
                </a:solidFill>
                <a:latin typeface="Arial"/>
                <a:ea typeface="+mn-ea"/>
                <a:cs typeface="Arial"/>
              </a:defRPr>
            </a:lvl2pPr>
            <a:lvl3pPr marL="1257300" indent="-342900" algn="l" defTabSz="457200" rtl="0" eaLnBrk="1" latinLnBrk="0" hangingPunct="1">
              <a:spcBef>
                <a:spcPts val="528"/>
              </a:spcBef>
              <a:buFont typeface="Arial"/>
              <a:buChar char="•"/>
              <a:defRPr sz="2100" kern="1200">
                <a:solidFill>
                  <a:schemeClr val="tx1"/>
                </a:solidFill>
                <a:latin typeface="Arial"/>
                <a:ea typeface="+mn-ea"/>
                <a:cs typeface="Arial"/>
              </a:defRPr>
            </a:lvl3pPr>
            <a:lvl4pPr marL="1714500" indent="-342900" algn="l" defTabSz="457200" rtl="0" eaLnBrk="1" latinLnBrk="0" hangingPunct="1">
              <a:spcBef>
                <a:spcPts val="528"/>
              </a:spcBef>
              <a:buFont typeface="Arial"/>
              <a:buChar char="•"/>
              <a:defRPr sz="2100" kern="1200">
                <a:solidFill>
                  <a:schemeClr val="tx1"/>
                </a:solidFill>
                <a:latin typeface="Arial"/>
                <a:ea typeface="+mn-ea"/>
                <a:cs typeface="Arial"/>
              </a:defRPr>
            </a:lvl4pPr>
            <a:lvl5pPr marL="1828800" indent="0" algn="l" defTabSz="457200" rtl="0" eaLnBrk="1" latinLnBrk="0" hangingPunct="1">
              <a:spcBef>
                <a:spcPts val="528"/>
              </a:spcBef>
              <a:buFont typeface="Arial"/>
              <a:buNone/>
              <a:defRPr sz="22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endParaRPr lang="en-US" b="0" dirty="0">
              <a:solidFill>
                <a:schemeClr val="bg1"/>
              </a:solidFill>
            </a:endParaRPr>
          </a:p>
          <a:p>
            <a:pPr marL="457200" indent="-457200">
              <a:buFont typeface="+mj-lt"/>
              <a:buAutoNum type="arabicPeriod"/>
            </a:pPr>
            <a:r>
              <a:rPr lang="en-US" b="0" dirty="0">
                <a:solidFill>
                  <a:schemeClr val="bg1"/>
                </a:solidFill>
              </a:rPr>
              <a:t>Metacognition (ILO 1,3, 5)</a:t>
            </a:r>
          </a:p>
          <a:p>
            <a:pPr marL="457200" indent="-457200">
              <a:buFont typeface="+mj-lt"/>
              <a:buAutoNum type="arabicPeriod"/>
            </a:pPr>
            <a:r>
              <a:rPr lang="en-US" b="0" dirty="0">
                <a:solidFill>
                  <a:schemeClr val="bg1"/>
                </a:solidFill>
              </a:rPr>
              <a:t>Critical Inquiry (ILO 1, 4, 5)</a:t>
            </a:r>
          </a:p>
          <a:p>
            <a:pPr marL="457200" indent="-457200">
              <a:buFont typeface="+mj-lt"/>
              <a:buAutoNum type="arabicPeriod"/>
            </a:pPr>
            <a:r>
              <a:rPr lang="en-US" b="0" dirty="0">
                <a:solidFill>
                  <a:schemeClr val="bg1"/>
                </a:solidFill>
              </a:rPr>
              <a:t>Communication: (ILO 2, 4, 5)</a:t>
            </a:r>
          </a:p>
          <a:p>
            <a:pPr marL="457200" indent="-457200">
              <a:buFont typeface="+mj-lt"/>
              <a:buAutoNum type="arabicPeriod"/>
            </a:pPr>
            <a:r>
              <a:rPr lang="en-US" b="0" dirty="0">
                <a:solidFill>
                  <a:schemeClr val="bg1"/>
                </a:solidFill>
              </a:rPr>
              <a:t>Information Literacy (ILO 3, 4)</a:t>
            </a:r>
          </a:p>
          <a:p>
            <a:pPr marL="457200" indent="-457200">
              <a:buFont typeface="+mj-lt"/>
              <a:buAutoNum type="arabicPeriod"/>
            </a:pPr>
            <a:r>
              <a:rPr lang="en-US" b="0" dirty="0">
                <a:solidFill>
                  <a:schemeClr val="bg1"/>
                </a:solidFill>
              </a:rPr>
              <a:t>Race, Equity and Social Justice (ILO 5, 1, 3)</a:t>
            </a:r>
          </a:p>
          <a:p>
            <a:pPr marL="457200" indent="-457200">
              <a:buFont typeface="+mj-lt"/>
              <a:buAutoNum type="arabicPeriod"/>
            </a:pPr>
            <a:r>
              <a:rPr lang="en-US" b="0" dirty="0">
                <a:solidFill>
                  <a:schemeClr val="bg1"/>
                </a:solidFill>
              </a:rPr>
              <a:t>Integrative Learning (ILO 1-5)</a:t>
            </a:r>
          </a:p>
          <a:p>
            <a:pPr marL="457200" indent="-457200">
              <a:buFont typeface="+mj-lt"/>
              <a:buAutoNum type="arabicPeriod"/>
            </a:pPr>
            <a:r>
              <a:rPr lang="en-US" b="0" dirty="0">
                <a:solidFill>
                  <a:schemeClr val="bg1"/>
                </a:solidFill>
              </a:rPr>
              <a:t>Global Awareness (ILO 5, 1)</a:t>
            </a:r>
          </a:p>
          <a:p>
            <a:pPr marL="457200" indent="-457200">
              <a:buFont typeface="+mj-lt"/>
              <a:buAutoNum type="arabicPeriod"/>
            </a:pPr>
            <a:r>
              <a:rPr lang="en-US" b="0" dirty="0">
                <a:solidFill>
                  <a:schemeClr val="bg1"/>
                </a:solidFill>
              </a:rPr>
              <a:t>Community Engagement (ILO 1, 5)</a:t>
            </a:r>
          </a:p>
        </p:txBody>
      </p:sp>
      <p:sp>
        <p:nvSpPr>
          <p:cNvPr id="7" name="Title 6">
            <a:extLst>
              <a:ext uri="{FF2B5EF4-FFF2-40B4-BE49-F238E27FC236}">
                <a16:creationId xmlns:a16="http://schemas.microsoft.com/office/drawing/2014/main" id="{FDBDCDC9-C4E5-014F-9AAC-39664C6C9E19}"/>
              </a:ext>
            </a:extLst>
          </p:cNvPr>
          <p:cNvSpPr>
            <a:spLocks noGrp="1"/>
          </p:cNvSpPr>
          <p:nvPr>
            <p:ph type="title"/>
          </p:nvPr>
        </p:nvSpPr>
        <p:spPr/>
        <p:txBody>
          <a:bodyPr/>
          <a:lstStyle/>
          <a:p>
            <a:r>
              <a:rPr lang="en-US" sz="3000" dirty="0"/>
              <a:t>Draft GE Learning Outcomes (</a:t>
            </a:r>
            <a:r>
              <a:rPr lang="en-US" sz="3000" dirty="0" err="1"/>
              <a:t>Gelos</a:t>
            </a:r>
            <a:r>
              <a:rPr lang="en-US" sz="3000" dirty="0"/>
              <a:t>)</a:t>
            </a:r>
          </a:p>
        </p:txBody>
      </p:sp>
    </p:spTree>
    <p:extLst>
      <p:ext uri="{BB962C8B-B14F-4D97-AF65-F5344CB8AC3E}">
        <p14:creationId xmlns:p14="http://schemas.microsoft.com/office/powerpoint/2010/main" val="1525579064"/>
      </p:ext>
    </p:extLst>
  </p:cSld>
  <p:clrMapOvr>
    <a:masterClrMapping/>
  </p:clrMapOvr>
</p:sld>
</file>

<file path=ppt/theme/theme1.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31943</TotalTime>
  <Words>2026</Words>
  <Application>Microsoft Macintosh PowerPoint</Application>
  <PresentationFormat>Custom</PresentationFormat>
  <Paragraphs>171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Presentation4</vt:lpstr>
      <vt:lpstr>PowerPoint Presentation</vt:lpstr>
      <vt:lpstr>Working Group Members</vt:lpstr>
      <vt:lpstr>General Education</vt:lpstr>
      <vt:lpstr>GEAWG charge</vt:lpstr>
      <vt:lpstr>Values &amp; guiding principles </vt:lpstr>
      <vt:lpstr>Process &amp; mechanisms for feedback</vt:lpstr>
      <vt:lpstr>themes from student focus groups</vt:lpstr>
      <vt:lpstr>Take-aways from the spring ‘19 town hall</vt:lpstr>
      <vt:lpstr>Draft GE Learning Outcomes (Gelos)</vt:lpstr>
      <vt:lpstr>Where is area g in these gelos?</vt:lpstr>
      <vt:lpstr>What will we do with these gelos?</vt:lpstr>
      <vt:lpstr>How does this relate to ab 1460?</vt:lpstr>
      <vt:lpstr>GELO #5 (Draft)</vt:lpstr>
      <vt:lpstr>Options for addressing AB 1460 presented at Fall town hall</vt:lpstr>
      <vt:lpstr>Take-aways from the fall ‘19 town hall</vt:lpstr>
      <vt:lpstr>Next steps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Brendan Prince</dc:creator>
  <cp:lastModifiedBy>Microsoft Office User</cp:lastModifiedBy>
  <cp:revision>225</cp:revision>
  <cp:lastPrinted>2020-01-15T19:18:01Z</cp:lastPrinted>
  <dcterms:created xsi:type="dcterms:W3CDTF">2014-06-16T16:43:24Z</dcterms:created>
  <dcterms:modified xsi:type="dcterms:W3CDTF">2020-02-18T23:19:49Z</dcterms:modified>
</cp:coreProperties>
</file>