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8" r:id="rId1"/>
  </p:sldMasterIdLst>
  <p:notesMasterIdLst>
    <p:notesMasterId r:id="rId25"/>
  </p:notesMasterIdLst>
  <p:handoutMasterIdLst>
    <p:handoutMasterId r:id="rId26"/>
  </p:handoutMasterIdLst>
  <p:sldIdLst>
    <p:sldId id="257" r:id="rId2"/>
    <p:sldId id="481" r:id="rId3"/>
    <p:sldId id="488" r:id="rId4"/>
    <p:sldId id="487" r:id="rId5"/>
    <p:sldId id="482" r:id="rId6"/>
    <p:sldId id="483" r:id="rId7"/>
    <p:sldId id="484" r:id="rId8"/>
    <p:sldId id="485" r:id="rId9"/>
    <p:sldId id="486" r:id="rId10"/>
    <p:sldId id="479" r:id="rId11"/>
    <p:sldId id="477" r:id="rId12"/>
    <p:sldId id="480" r:id="rId13"/>
    <p:sldId id="473" r:id="rId14"/>
    <p:sldId id="474" r:id="rId15"/>
    <p:sldId id="475" r:id="rId16"/>
    <p:sldId id="489" r:id="rId17"/>
    <p:sldId id="490" r:id="rId18"/>
    <p:sldId id="491" r:id="rId19"/>
    <p:sldId id="492" r:id="rId20"/>
    <p:sldId id="493" r:id="rId21"/>
    <p:sldId id="494" r:id="rId22"/>
    <p:sldId id="495" r:id="rId23"/>
    <p:sldId id="496" r:id="rId24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7" autoAdjust="0"/>
    <p:restoredTop sz="94647" autoAdjust="0"/>
  </p:normalViewPr>
  <p:slideViewPr>
    <p:cSldViewPr>
      <p:cViewPr varScale="1">
        <p:scale>
          <a:sx n="85" d="100"/>
          <a:sy n="85" d="100"/>
        </p:scale>
        <p:origin x="9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978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C82512D-BDE2-464A-B3E2-6E093B569E2E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F4FE2F-8324-F64D-A399-69862C1691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0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E1D59C-7586-42EA-A84C-FA9DEEFAA7F0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047926-60D6-4699-A854-2064C4A56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05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455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0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27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2355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10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14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1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068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3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45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6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1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7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1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1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CEAB-F5D1-4136-9DE4-E0435828221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0ED89-654F-445C-BAF7-07AA24CC5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71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  <p:sldLayoutId id="2147484190" r:id="rId12"/>
    <p:sldLayoutId id="2147484191" r:id="rId13"/>
    <p:sldLayoutId id="2147484192" r:id="rId14"/>
    <p:sldLayoutId id="2147484193" r:id="rId15"/>
    <p:sldLayoutId id="2147484194" r:id="rId16"/>
    <p:sldLayoutId id="21474841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60198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libri" pitchFamily="34" charset="0"/>
              </a:rPr>
              <a:t>Academic Affairs Hiring Plan 2018-19</a:t>
            </a:r>
            <a:endParaRPr lang="en-US" sz="40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8991600" cy="2209800"/>
          </a:xfrm>
        </p:spPr>
        <p:txBody>
          <a:bodyPr>
            <a:normAutofit fontScale="85000" lnSpcReduction="20000"/>
          </a:bodyPr>
          <a:lstStyle/>
          <a:p>
            <a:pPr marL="109728"/>
            <a:r>
              <a:rPr lang="en-US" sz="3300" dirty="0" smtClean="0">
                <a:latin typeface="Calibri" pitchFamily="34" charset="0"/>
              </a:rPr>
              <a:t>April 18, 2018</a:t>
            </a:r>
          </a:p>
          <a:p>
            <a:pPr marL="109728"/>
            <a:endParaRPr lang="en-US" sz="3300" dirty="0">
              <a:latin typeface="Calibri" pitchFamily="34" charset="0"/>
            </a:endParaRPr>
          </a:p>
          <a:p>
            <a:pPr marL="109728"/>
            <a:r>
              <a:rPr lang="en-US" sz="3300" dirty="0" smtClean="0">
                <a:latin typeface="Calibri" pitchFamily="34" charset="0"/>
              </a:rPr>
              <a:t>Presentation to the Academic Senate</a:t>
            </a:r>
          </a:p>
          <a:p>
            <a:pPr marL="109728"/>
            <a:endParaRPr lang="en-US" sz="3300" dirty="0">
              <a:latin typeface="Calibri" pitchFamily="34" charset="0"/>
            </a:endParaRPr>
          </a:p>
          <a:p>
            <a:pPr marL="109728"/>
            <a:r>
              <a:rPr lang="en-US" sz="3300" dirty="0" smtClean="0">
                <a:latin typeface="Calibri" pitchFamily="34" charset="0"/>
              </a:rPr>
              <a:t>California State University, Dominquez Hills</a:t>
            </a:r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77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itchFamily="34" charset="0"/>
              </a:rPr>
              <a:t>Process &amp; Timeline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323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" y="601734"/>
            <a:ext cx="9024668" cy="625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42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alibri" pitchFamily="34" charset="0"/>
              </a:rPr>
              <a:t>Hiring Practices by College/Library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5689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-685800"/>
            <a:ext cx="8153400" cy="786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US" dirty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sz="3600" b="1" dirty="0" smtClean="0">
                <a:latin typeface="Calibri" pitchFamily="34" charset="0"/>
              </a:rPr>
              <a:t>College/Library Hiring Practices</a:t>
            </a:r>
            <a:endParaRPr lang="en-US" b="1" dirty="0">
              <a:latin typeface="Calibri" pitchFamily="34" charset="0"/>
            </a:endParaRPr>
          </a:p>
          <a:p>
            <a:pPr algn="ctr"/>
            <a:endParaRPr lang="en-US" sz="1100" dirty="0"/>
          </a:p>
          <a:p>
            <a:pPr algn="ctr"/>
            <a:r>
              <a:rPr lang="en-US" sz="2000" dirty="0" smtClean="0"/>
              <a:t>(Short Overview of How Each Colleges </a:t>
            </a:r>
          </a:p>
          <a:p>
            <a:pPr algn="ctr"/>
            <a:r>
              <a:rPr lang="en-US" sz="2000" dirty="0" smtClean="0"/>
              <a:t>Determine Departmental Hiring) </a:t>
            </a:r>
            <a:r>
              <a:rPr lang="en-US" dirty="0" smtClean="0"/>
              <a:t>        </a:t>
            </a:r>
            <a:r>
              <a:rPr lang="en-US" sz="2400" dirty="0" smtClean="0"/>
              <a:t>      </a:t>
            </a:r>
          </a:p>
          <a:p>
            <a:r>
              <a:rPr lang="en-US" sz="2400" dirty="0" smtClean="0"/>
              <a:t>   CAH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Tenure 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Program Goals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Strategic Opportunities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“Triage” (Do no Harm)</a:t>
            </a:r>
          </a:p>
          <a:p>
            <a:endParaRPr lang="en-US" sz="2400" dirty="0"/>
          </a:p>
          <a:p>
            <a:r>
              <a:rPr lang="en-US" sz="2400" dirty="0" smtClean="0"/>
              <a:t>   CBAPP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Accreditation Requirements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Tenure 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FTES/FTEF Ratio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Chairs Council Discussions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Retirement/FERP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Academic Plan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ctr"/>
            <a:r>
              <a:rPr lang="en-US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208722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-152400"/>
            <a:ext cx="8001000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US" dirty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sz="3600" b="1" dirty="0" smtClean="0">
                <a:latin typeface="Calibri" pitchFamily="34" charset="0"/>
              </a:rPr>
              <a:t>College/Library Hiring Practices</a:t>
            </a:r>
            <a:endParaRPr lang="en-US" b="1" dirty="0">
              <a:latin typeface="Calibri" pitchFamily="34" charset="0"/>
            </a:endParaRPr>
          </a:p>
          <a:p>
            <a:pPr algn="ctr"/>
            <a:endParaRPr lang="en-US" sz="1100" dirty="0"/>
          </a:p>
          <a:p>
            <a:pPr algn="ctr"/>
            <a:r>
              <a:rPr lang="en-US" dirty="0" smtClean="0"/>
              <a:t>        </a:t>
            </a:r>
            <a:r>
              <a:rPr lang="en-US" sz="2400" dirty="0" smtClean="0"/>
              <a:t>      </a:t>
            </a:r>
          </a:p>
          <a:p>
            <a:r>
              <a:rPr lang="en-US" sz="2400" dirty="0" smtClean="0"/>
              <a:t>   CNBS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Majors/TT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FTES/TT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Tenure 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Accreditation Need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NBS Council Feedback</a:t>
            </a:r>
          </a:p>
          <a:p>
            <a:r>
              <a:rPr lang="en-US" sz="2400" dirty="0" smtClean="0"/>
              <a:t>   COE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FTES by TT </a:t>
            </a:r>
            <a:r>
              <a:rPr lang="en-US" sz="2400" dirty="0" smtClean="0"/>
              <a:t>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Tenure </a:t>
            </a:r>
            <a:r>
              <a:rPr lang="en-US" sz="2400" dirty="0" smtClean="0"/>
              <a:t>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Program Creation in the </a:t>
            </a:r>
            <a:r>
              <a:rPr lang="en-US" sz="2400" dirty="0" smtClean="0"/>
              <a:t>College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Feedback from </a:t>
            </a:r>
            <a:r>
              <a:rPr lang="en-US" sz="2400" dirty="0" smtClean="0"/>
              <a:t>Cabinet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SFR by department/program</a:t>
            </a:r>
          </a:p>
          <a:p>
            <a:pPr algn="ctr"/>
            <a:r>
              <a:rPr lang="en-US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738657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-609600"/>
            <a:ext cx="7696200" cy="718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US" dirty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sz="3600" b="1" dirty="0" smtClean="0">
                <a:latin typeface="Calibri" pitchFamily="34" charset="0"/>
              </a:rPr>
              <a:t>College/Library Hiring Practices</a:t>
            </a:r>
            <a:endParaRPr lang="en-US" b="1" dirty="0">
              <a:latin typeface="Calibri" pitchFamily="34" charset="0"/>
            </a:endParaRPr>
          </a:p>
          <a:p>
            <a:pPr algn="ctr"/>
            <a:endParaRPr lang="en-US" sz="1100" dirty="0"/>
          </a:p>
          <a:p>
            <a:endParaRPr lang="en-US" sz="2400" dirty="0" smtClean="0"/>
          </a:p>
          <a:p>
            <a:r>
              <a:rPr lang="en-US" sz="2400" dirty="0" smtClean="0"/>
              <a:t>   </a:t>
            </a:r>
          </a:p>
          <a:p>
            <a:r>
              <a:rPr lang="en-US" sz="2400" dirty="0" smtClean="0"/>
              <a:t>CHHSN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Programmatic Accreditation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Tenure Density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College Chairs Inputs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Programs</a:t>
            </a:r>
          </a:p>
          <a:p>
            <a:endParaRPr lang="en-US" sz="2400" dirty="0"/>
          </a:p>
          <a:p>
            <a:r>
              <a:rPr lang="en-US" sz="2400" dirty="0" smtClean="0"/>
              <a:t>Library –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New degree </a:t>
            </a:r>
            <a:r>
              <a:rPr lang="en-US" sz="2400" dirty="0" smtClean="0"/>
              <a:t>programs/majors </a:t>
            </a:r>
            <a:r>
              <a:rPr lang="en-US" sz="2400" dirty="0"/>
              <a:t>needing library academic </a:t>
            </a:r>
            <a:r>
              <a:rPr lang="en-US" sz="2400" dirty="0" smtClean="0"/>
              <a:t>support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Library </a:t>
            </a:r>
            <a:r>
              <a:rPr lang="en-US" sz="2400" dirty="0"/>
              <a:t>S</a:t>
            </a:r>
            <a:r>
              <a:rPr lang="en-US" sz="2400" dirty="0" smtClean="0"/>
              <a:t>trategic Plan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Emerging functional areas to meet curricular/research support needs of faculty and </a:t>
            </a:r>
            <a:r>
              <a:rPr lang="en-US" sz="2400" dirty="0" smtClean="0"/>
              <a:t>staff</a:t>
            </a:r>
          </a:p>
        </p:txBody>
      </p:sp>
    </p:spTree>
    <p:extLst>
      <p:ext uri="{BB962C8B-B14F-4D97-AF65-F5344CB8AC3E}">
        <p14:creationId xmlns:p14="http://schemas.microsoft.com/office/powerpoint/2010/main" val="41404430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554961" cy="10907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libri" pitchFamily="34" charset="0"/>
              </a:rPr>
              <a:t>The Recruitment Process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498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738442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34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libri" pitchFamily="34" charset="0"/>
              </a:rPr>
              <a:t>Process </a:t>
            </a:r>
            <a:r>
              <a:rPr lang="en-US" sz="4000" dirty="0">
                <a:latin typeface="Calibri" pitchFamily="34" charset="0"/>
              </a:rPr>
              <a:t>for </a:t>
            </a:r>
            <a:r>
              <a:rPr lang="en-US" sz="4000" dirty="0" smtClean="0">
                <a:latin typeface="Calibri" pitchFamily="34" charset="0"/>
              </a:rPr>
              <a:t>Off-Cycle Requests 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818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738442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554961" cy="1090788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alibri" pitchFamily="34" charset="0"/>
              </a:rPr>
              <a:t>Flow Process for Faculty Recruitment Appointments</a:t>
            </a:r>
          </a:p>
        </p:txBody>
      </p:sp>
    </p:spTree>
    <p:extLst>
      <p:ext uri="{BB962C8B-B14F-4D97-AF65-F5344CB8AC3E}">
        <p14:creationId xmlns:p14="http://schemas.microsoft.com/office/powerpoint/2010/main" val="26745633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478761" cy="1090788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Calibri" pitchFamily="34" charset="0"/>
              </a:rPr>
              <a:t>Applicant </a:t>
            </a:r>
            <a:r>
              <a:rPr lang="en-US" sz="4000" dirty="0">
                <a:latin typeface="Calibri" pitchFamily="34" charset="0"/>
              </a:rPr>
              <a:t>Interviews &amp; Final </a:t>
            </a:r>
            <a:r>
              <a:rPr lang="en-US" sz="4000" dirty="0" smtClean="0">
                <a:latin typeface="Calibri" pitchFamily="34" charset="0"/>
              </a:rPr>
              <a:t>Decisions/Offers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682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738442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20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478761" cy="1090788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alibri" pitchFamily="34" charset="0"/>
              </a:rPr>
              <a:t>New Faculty Begin Appointments</a:t>
            </a:r>
          </a:p>
        </p:txBody>
      </p:sp>
    </p:spTree>
    <p:extLst>
      <p:ext uri="{BB962C8B-B14F-4D97-AF65-F5344CB8AC3E}">
        <p14:creationId xmlns:p14="http://schemas.microsoft.com/office/powerpoint/2010/main" val="530333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738442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9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738442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17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alibri" pitchFamily="34" charset="0"/>
              </a:rPr>
              <a:t>Overarching University Parameters</a:t>
            </a:r>
            <a:endParaRPr lang="en-US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111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066800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3200" dirty="0" smtClean="0"/>
              <a:t>          </a:t>
            </a:r>
          </a:p>
          <a:p>
            <a:pPr lvl="0"/>
            <a:r>
              <a:rPr lang="en-US" sz="3200" dirty="0" smtClean="0"/>
              <a:t>   </a:t>
            </a:r>
            <a:r>
              <a:rPr lang="en-US" sz="2400" u="sng" dirty="0">
                <a:solidFill>
                  <a:prstClr val="white"/>
                </a:solidFill>
              </a:rPr>
              <a:t>Quantitative Criteria that should be considered:</a:t>
            </a:r>
            <a:r>
              <a:rPr lang="en-US" sz="3200" u="sng" dirty="0" smtClean="0"/>
              <a:t> </a:t>
            </a:r>
          </a:p>
          <a:p>
            <a:pPr lvl="0"/>
            <a:endParaRPr lang="en-US" sz="3200" u="sng" dirty="0" smtClean="0"/>
          </a:p>
          <a:p>
            <a:pPr marL="1143000" lvl="2" indent="-228600">
              <a:buFont typeface="+mj-lt"/>
              <a:buAutoNum type="arabicPeriod"/>
            </a:pPr>
            <a:r>
              <a:rPr lang="en-US" sz="2000" dirty="0" smtClean="0"/>
              <a:t>High </a:t>
            </a:r>
            <a:r>
              <a:rPr lang="en-US" sz="2000" dirty="0"/>
              <a:t>temporary/permanent faculty ratios (calculated both as FTEF and percent of SCUs and courses taught) as compared to colleges/departments within campus peer institutions.</a:t>
            </a:r>
          </a:p>
          <a:p>
            <a:pPr marL="1143000" lvl="2" indent="-228600">
              <a:buFont typeface="+mj-lt"/>
              <a:buAutoNum type="arabicPeriod"/>
            </a:pPr>
            <a:endParaRPr lang="en-US" sz="2000" dirty="0"/>
          </a:p>
          <a:p>
            <a:pPr marL="1143000" lvl="2" indent="-228600">
              <a:buFont typeface="+mj-lt"/>
              <a:buAutoNum type="arabicPeriod"/>
            </a:pPr>
            <a:r>
              <a:rPr lang="en-US" sz="2000" dirty="0" smtClean="0"/>
              <a:t>Department/Program </a:t>
            </a:r>
            <a:r>
              <a:rPr lang="en-US" sz="2000" dirty="0"/>
              <a:t>SFR over the last three years.</a:t>
            </a:r>
          </a:p>
          <a:p>
            <a:pPr marL="1143000" lvl="2" indent="-228600">
              <a:buFont typeface="+mj-lt"/>
              <a:buAutoNum type="arabicPeriod"/>
            </a:pPr>
            <a:endParaRPr lang="en-US" sz="2000" dirty="0"/>
          </a:p>
          <a:p>
            <a:pPr marL="1143000" lvl="2" indent="-228600">
              <a:buFont typeface="+mj-lt"/>
              <a:buAutoNum type="arabicPeriod"/>
            </a:pPr>
            <a:r>
              <a:rPr lang="en-US" sz="2000" dirty="0" smtClean="0"/>
              <a:t>Number </a:t>
            </a:r>
            <a:r>
              <a:rPr lang="en-US" sz="2000" dirty="0"/>
              <a:t>of majors per permanent faculty headcount (if above 38:1, what steps has the department taken to address the issue?). </a:t>
            </a:r>
          </a:p>
          <a:p>
            <a:pPr marL="1143000" lvl="2" indent="-228600">
              <a:buFont typeface="+mj-lt"/>
              <a:buAutoNum type="arabicPeriod"/>
            </a:pPr>
            <a:endParaRPr lang="en-US" sz="2000" dirty="0"/>
          </a:p>
          <a:p>
            <a:pPr marL="1143000" lvl="2" indent="-228600">
              <a:buFont typeface="+mj-lt"/>
              <a:buAutoNum type="arabicPeriod"/>
            </a:pPr>
            <a:r>
              <a:rPr lang="en-US" sz="2000" dirty="0" smtClean="0"/>
              <a:t>Number </a:t>
            </a:r>
            <a:r>
              <a:rPr lang="en-US" sz="2000" dirty="0"/>
              <a:t>of degrees, certificates and credentials conferred over the past three years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810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CRITERIA FOR APPROVING NEW TENURE- TRACK FACULTY POSITIONS</a:t>
            </a:r>
          </a:p>
        </p:txBody>
      </p:sp>
    </p:spTree>
    <p:extLst>
      <p:ext uri="{BB962C8B-B14F-4D97-AF65-F5344CB8AC3E}">
        <p14:creationId xmlns:p14="http://schemas.microsoft.com/office/powerpoint/2010/main" val="11863410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2875" y="685800"/>
            <a:ext cx="9296400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3200" dirty="0" smtClean="0"/>
              <a:t>          </a:t>
            </a:r>
          </a:p>
          <a:p>
            <a:pPr lvl="0"/>
            <a:r>
              <a:rPr lang="en-US" sz="3200" dirty="0" smtClean="0"/>
              <a:t>   </a:t>
            </a:r>
            <a:r>
              <a:rPr lang="en-US" sz="2400" u="sng" dirty="0">
                <a:solidFill>
                  <a:prstClr val="white"/>
                </a:solidFill>
              </a:rPr>
              <a:t>Quantitative Criteria that should be considered:</a:t>
            </a:r>
            <a:r>
              <a:rPr lang="en-US" sz="3200" u="sng" dirty="0" smtClean="0"/>
              <a:t> </a:t>
            </a:r>
          </a:p>
          <a:p>
            <a:pPr lvl="2"/>
            <a:endParaRPr lang="en-US" sz="1050" u="sng" dirty="0"/>
          </a:p>
          <a:p>
            <a:pPr lvl="2"/>
            <a:endParaRPr lang="en-US" sz="1000" dirty="0"/>
          </a:p>
          <a:p>
            <a:pPr marL="1143000" lvl="2" indent="-228600">
              <a:buFont typeface="+mj-lt"/>
              <a:buAutoNum type="arabicPeriod" startAt="5"/>
            </a:pPr>
            <a:r>
              <a:rPr lang="en-US" sz="2000" dirty="0" smtClean="0"/>
              <a:t>Retention </a:t>
            </a:r>
            <a:r>
              <a:rPr lang="en-US" sz="2000" dirty="0"/>
              <a:t>and graduation rates of cohorts for the past three years (six- and four-year graduation rates for freshmen and transfer students; three-year rates for master’s students).</a:t>
            </a:r>
          </a:p>
          <a:p>
            <a:pPr marL="1143000" lvl="2" indent="-228600">
              <a:buFont typeface="+mj-lt"/>
              <a:buAutoNum type="arabicPeriod" startAt="5"/>
            </a:pPr>
            <a:endParaRPr lang="en-US" sz="2000" dirty="0"/>
          </a:p>
          <a:p>
            <a:pPr marL="1143000" lvl="2" indent="-228600">
              <a:buFont typeface="+mj-lt"/>
              <a:buAutoNum type="arabicPeriod" startAt="5"/>
            </a:pPr>
            <a:r>
              <a:rPr lang="en-US" sz="2000" dirty="0" smtClean="0"/>
              <a:t>Faculty </a:t>
            </a:r>
            <a:r>
              <a:rPr lang="en-US" sz="2000" dirty="0"/>
              <a:t>distribution by rank and demographics.</a:t>
            </a:r>
          </a:p>
          <a:p>
            <a:pPr marL="1143000" lvl="2" indent="-228600">
              <a:buFont typeface="+mj-lt"/>
              <a:buAutoNum type="arabicPeriod" startAt="5"/>
            </a:pPr>
            <a:endParaRPr lang="en-US" sz="2000" dirty="0"/>
          </a:p>
          <a:p>
            <a:pPr marL="1143000" lvl="2" indent="-228600">
              <a:buFont typeface="+mj-lt"/>
              <a:buAutoNum type="arabicPeriod" startAt="5"/>
            </a:pPr>
            <a:r>
              <a:rPr lang="en-US" sz="2000" dirty="0" smtClean="0"/>
              <a:t>Number </a:t>
            </a:r>
            <a:r>
              <a:rPr lang="en-US" sz="2000" dirty="0"/>
              <a:t>of department faculty entering and ending FERP, as well as resignations, retirements, and non-retentions in the past year.</a:t>
            </a:r>
          </a:p>
          <a:p>
            <a:pPr marL="1143000" lvl="2" indent="-228600">
              <a:buFont typeface="+mj-lt"/>
              <a:buAutoNum type="arabicPeriod" startAt="5"/>
            </a:pPr>
            <a:endParaRPr lang="en-US" sz="2000" dirty="0"/>
          </a:p>
          <a:p>
            <a:pPr marL="1143000" lvl="2" indent="-228600">
              <a:buFont typeface="+mj-lt"/>
              <a:buAutoNum type="arabicPeriod" startAt="5"/>
            </a:pPr>
            <a:r>
              <a:rPr lang="en-US" sz="2000" dirty="0" smtClean="0"/>
              <a:t>Number </a:t>
            </a:r>
            <a:r>
              <a:rPr lang="en-US" sz="2000" dirty="0"/>
              <a:t>of recent permanent faculty hires (last three years) in the department.</a:t>
            </a:r>
          </a:p>
          <a:p>
            <a:pPr marL="1143000" lvl="2" indent="-228600">
              <a:buFont typeface="+mj-lt"/>
              <a:buAutoNum type="arabicPeriod" startAt="5"/>
            </a:pPr>
            <a:endParaRPr lang="en-US" sz="2000" dirty="0"/>
          </a:p>
          <a:p>
            <a:pPr marL="1143000" lvl="2" indent="-228600">
              <a:buFont typeface="+mj-lt"/>
              <a:buAutoNum type="arabicPeriod" startAt="5"/>
            </a:pPr>
            <a:r>
              <a:rPr lang="en-US" sz="2000" dirty="0" smtClean="0"/>
              <a:t>Trustee </a:t>
            </a:r>
            <a:r>
              <a:rPr lang="en-US" sz="2000" dirty="0"/>
              <a:t>policy on the number of permanent faculty with terminal degrees needed for graduate programs (at least five per proposed program).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08746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CRITERIA FOR APPROVING NEW TENURE- TRACK FACULTY POSITIONS</a:t>
            </a:r>
          </a:p>
        </p:txBody>
      </p:sp>
    </p:spTree>
    <p:extLst>
      <p:ext uri="{BB962C8B-B14F-4D97-AF65-F5344CB8AC3E}">
        <p14:creationId xmlns:p14="http://schemas.microsoft.com/office/powerpoint/2010/main" val="8651820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2875" y="685800"/>
            <a:ext cx="9296400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3200" dirty="0" smtClean="0"/>
              <a:t>          </a:t>
            </a:r>
          </a:p>
          <a:p>
            <a:pPr lvl="0"/>
            <a:r>
              <a:rPr lang="en-US" sz="3200" dirty="0" smtClean="0"/>
              <a:t>   </a:t>
            </a:r>
            <a:r>
              <a:rPr lang="en-US" sz="2400" u="sng" dirty="0">
                <a:solidFill>
                  <a:prstClr val="white"/>
                </a:solidFill>
              </a:rPr>
              <a:t>Qualitative Criteria that should be </a:t>
            </a:r>
            <a:r>
              <a:rPr lang="en-US" sz="2400" u="sng" dirty="0" smtClean="0">
                <a:solidFill>
                  <a:prstClr val="white"/>
                </a:solidFill>
              </a:rPr>
              <a:t>considered:</a:t>
            </a:r>
            <a:r>
              <a:rPr lang="en-US" sz="3200" u="sng" dirty="0" smtClean="0"/>
              <a:t> </a:t>
            </a:r>
          </a:p>
          <a:p>
            <a:pPr lvl="2"/>
            <a:endParaRPr lang="en-US" sz="1050" u="sng" dirty="0"/>
          </a:p>
          <a:p>
            <a:pPr lvl="2"/>
            <a:endParaRPr lang="en-US" sz="1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dirty="0"/>
              <a:t>extent to which the hire will support the College/Divisional Strategic Plan that is integral to the University Strategic Plan and Mission.</a:t>
            </a:r>
          </a:p>
          <a:p>
            <a:pPr marL="1371600" lvl="2" indent="-457200">
              <a:buFont typeface="+mj-lt"/>
              <a:buAutoNum type="arabicPeriod"/>
            </a:pP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dirty="0"/>
              <a:t>steps that the department has taken to streamline its curriculum, reducing the reliance on part time faculty consistent with accreditation and/or ACR 73, and increasing the efficient use of faculty resources.</a:t>
            </a:r>
          </a:p>
          <a:p>
            <a:pPr marL="1371600" lvl="2" indent="-457200">
              <a:buFont typeface="+mj-lt"/>
              <a:buAutoNum type="arabicPeriod"/>
            </a:pP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Program </a:t>
            </a:r>
            <a:r>
              <a:rPr lang="en-US" sz="2000" dirty="0"/>
              <a:t>review/accreditation recommendations.</a:t>
            </a:r>
          </a:p>
          <a:p>
            <a:pPr marL="1371600" lvl="2" indent="-457200">
              <a:buFont typeface="+mj-lt"/>
              <a:buAutoNum type="arabicPeriod"/>
            </a:pP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Ability </a:t>
            </a:r>
            <a:r>
              <a:rPr lang="en-US" sz="2000" dirty="0"/>
              <a:t>to garner external (non-state) resources and/or form regional partnerships consistent with the College/Divisional Strategic Plan that is integral to the University Strategic Plan and Mission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08746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CRITERIA FOR APPROVING NEW TENURE- TRACK FACULTY POSITIONS</a:t>
            </a:r>
          </a:p>
        </p:txBody>
      </p:sp>
    </p:spTree>
    <p:extLst>
      <p:ext uri="{BB962C8B-B14F-4D97-AF65-F5344CB8AC3E}">
        <p14:creationId xmlns:p14="http://schemas.microsoft.com/office/powerpoint/2010/main" val="3889957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66800"/>
            <a:ext cx="8839200" cy="4470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3200" dirty="0" smtClean="0"/>
              <a:t>          </a:t>
            </a:r>
          </a:p>
          <a:p>
            <a:pPr lvl="0"/>
            <a:r>
              <a:rPr lang="en-US" sz="3200" dirty="0" smtClean="0"/>
              <a:t>   </a:t>
            </a:r>
            <a:r>
              <a:rPr lang="en-US" sz="2400" u="sng" dirty="0">
                <a:solidFill>
                  <a:prstClr val="white"/>
                </a:solidFill>
              </a:rPr>
              <a:t>Qualitative Criteria that should be </a:t>
            </a:r>
            <a:r>
              <a:rPr lang="en-US" sz="2400" u="sng" dirty="0" smtClean="0">
                <a:solidFill>
                  <a:prstClr val="white"/>
                </a:solidFill>
              </a:rPr>
              <a:t>considered:</a:t>
            </a:r>
            <a:r>
              <a:rPr lang="en-US" sz="3200" u="sng" dirty="0" smtClean="0"/>
              <a:t> </a:t>
            </a:r>
          </a:p>
          <a:p>
            <a:pPr lvl="2"/>
            <a:endParaRPr lang="en-US" sz="1050" u="sng" dirty="0"/>
          </a:p>
          <a:p>
            <a:pPr lvl="2"/>
            <a:endParaRPr lang="en-US" sz="1000" dirty="0"/>
          </a:p>
          <a:p>
            <a:pPr marL="1371600" lvl="2" indent="-457200">
              <a:buFont typeface="+mj-lt"/>
              <a:buAutoNum type="arabicPeriod"/>
            </a:pPr>
            <a:endParaRPr lang="en-US" sz="2000" dirty="0"/>
          </a:p>
          <a:p>
            <a:pPr marL="1371600" lvl="2" indent="-457200">
              <a:buFont typeface="+mj-lt"/>
              <a:buAutoNum type="arabicPeriod" startAt="5"/>
            </a:pPr>
            <a:r>
              <a:rPr lang="en-US" sz="2000" dirty="0" smtClean="0"/>
              <a:t>Response </a:t>
            </a:r>
            <a:r>
              <a:rPr lang="en-US" sz="2000" dirty="0"/>
              <a:t>to new or changing curricular/programmatic need, new markets, and environments consistent with the College/Divisional Strategic Plan that is integral to the University Strategic Plan and Mission</a:t>
            </a:r>
          </a:p>
          <a:p>
            <a:pPr marL="1371600" lvl="2" indent="-457200">
              <a:buFont typeface="+mj-lt"/>
              <a:buAutoNum type="arabicPeriod" startAt="5"/>
            </a:pPr>
            <a:endParaRPr lang="en-US" sz="2000" dirty="0"/>
          </a:p>
          <a:p>
            <a:pPr marL="1371600" lvl="2" indent="-457200">
              <a:buFont typeface="+mj-lt"/>
              <a:buAutoNum type="arabicPeriod" startAt="5"/>
            </a:pPr>
            <a:r>
              <a:rPr lang="en-US" sz="2000" dirty="0" smtClean="0"/>
              <a:t>Ability </a:t>
            </a:r>
            <a:r>
              <a:rPr lang="en-US" sz="2000" dirty="0"/>
              <a:t>to strengthen permanent faculty capacity to carry out Department/College/ Division/University goals and objectives, strengthen program quality, and strengthen program and Department/College/Division/University reputation.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08746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CRITERIA FOR APPROVING NEW TENURE- TRACK FACULTY POSITIONS</a:t>
            </a:r>
          </a:p>
        </p:txBody>
      </p:sp>
    </p:spTree>
    <p:extLst>
      <p:ext uri="{BB962C8B-B14F-4D97-AF65-F5344CB8AC3E}">
        <p14:creationId xmlns:p14="http://schemas.microsoft.com/office/powerpoint/2010/main" val="40299253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76400"/>
            <a:ext cx="8610600" cy="3177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sz="3200" dirty="0" smtClean="0"/>
              <a:t>          </a:t>
            </a:r>
          </a:p>
          <a:p>
            <a:pPr lvl="0"/>
            <a:r>
              <a:rPr lang="en-US" sz="3200" dirty="0" smtClean="0"/>
              <a:t>   </a:t>
            </a:r>
            <a:r>
              <a:rPr lang="en-US" sz="2400" u="sng" dirty="0">
                <a:solidFill>
                  <a:prstClr val="white"/>
                </a:solidFill>
              </a:rPr>
              <a:t>Other Considerations:</a:t>
            </a:r>
            <a:endParaRPr lang="en-US" sz="2400" u="sng" dirty="0" smtClean="0"/>
          </a:p>
          <a:p>
            <a:pPr lvl="2"/>
            <a:endParaRPr lang="en-US" sz="1050" u="sng" dirty="0"/>
          </a:p>
          <a:p>
            <a:pPr lvl="2"/>
            <a:endParaRPr lang="en-US" sz="1000" dirty="0"/>
          </a:p>
          <a:p>
            <a:pPr marL="1371600" lvl="2" indent="-457200">
              <a:buFont typeface="+mj-lt"/>
              <a:buAutoNum type="arabicPeriod"/>
            </a:pP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Availability </a:t>
            </a:r>
            <a:r>
              <a:rPr lang="en-US" sz="2400" dirty="0"/>
              <a:t>of facilities (office/lab/specialized) and provision of proper staff support.</a:t>
            </a:r>
          </a:p>
          <a:p>
            <a:pPr marL="1371600" lvl="2" indent="-457200">
              <a:buFont typeface="+mj-lt"/>
              <a:buAutoNum type="arabicPeriod"/>
            </a:pPr>
            <a:endParaRPr lang="en-US" sz="24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400" dirty="0" smtClean="0"/>
              <a:t>Availability </a:t>
            </a:r>
            <a:r>
              <a:rPr lang="en-US" sz="2400" dirty="0"/>
              <a:t>of required start-up funds.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08746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CRITERIA FOR APPROVING NEW TENURE- TRACK FACULTY POSITIONS</a:t>
            </a:r>
          </a:p>
        </p:txBody>
      </p:sp>
    </p:spTree>
    <p:extLst>
      <p:ext uri="{BB962C8B-B14F-4D97-AF65-F5344CB8AC3E}">
        <p14:creationId xmlns:p14="http://schemas.microsoft.com/office/powerpoint/2010/main" val="41064195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7231</TotalTime>
  <Words>92</Words>
  <Application>Microsoft Office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Trebuchet MS</vt:lpstr>
      <vt:lpstr>Berlin</vt:lpstr>
      <vt:lpstr>Academic Affairs Hiring Plan 2018-19</vt:lpstr>
      <vt:lpstr>Flow Process for Faculty Recruitment Appointments</vt:lpstr>
      <vt:lpstr>PowerPoint Presentation</vt:lpstr>
      <vt:lpstr>Overarching University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 &amp; Timeline</vt:lpstr>
      <vt:lpstr>PowerPoint Presentation</vt:lpstr>
      <vt:lpstr>Hiring Practices by College/Library</vt:lpstr>
      <vt:lpstr>PowerPoint Presentation</vt:lpstr>
      <vt:lpstr>PowerPoint Presentation</vt:lpstr>
      <vt:lpstr>PowerPoint Presentation</vt:lpstr>
      <vt:lpstr>The Recruitment Process</vt:lpstr>
      <vt:lpstr>PowerPoint Presentation</vt:lpstr>
      <vt:lpstr>Process for Off-Cycle Requests </vt:lpstr>
      <vt:lpstr>PowerPoint Presentation</vt:lpstr>
      <vt:lpstr>Applicant Interviews &amp; Final Decisions/Offers</vt:lpstr>
      <vt:lpstr>PowerPoint Presentation</vt:lpstr>
      <vt:lpstr>New Faculty Begin Appointments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dhills</dc:creator>
  <cp:lastModifiedBy>Michael E. Spagna, Ph.D.</cp:lastModifiedBy>
  <cp:revision>904</cp:revision>
  <cp:lastPrinted>2018-04-09T23:28:38Z</cp:lastPrinted>
  <dcterms:created xsi:type="dcterms:W3CDTF">2013-09-11T15:53:03Z</dcterms:created>
  <dcterms:modified xsi:type="dcterms:W3CDTF">2018-04-16T23:08:26Z</dcterms:modified>
</cp:coreProperties>
</file>