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68" r:id="rId3"/>
    <p:sldId id="269" r:id="rId4"/>
    <p:sldId id="258" r:id="rId5"/>
    <p:sldId id="263" r:id="rId6"/>
    <p:sldId id="259" r:id="rId7"/>
    <p:sldId id="270" r:id="rId8"/>
    <p:sldId id="261" r:id="rId9"/>
    <p:sldId id="271" r:id="rId10"/>
    <p:sldId id="262" r:id="rId11"/>
    <p:sldId id="260" r:id="rId12"/>
    <p:sldId id="264" r:id="rId13"/>
    <p:sldId id="266" r:id="rId14"/>
    <p:sldId id="272" r:id="rId15"/>
    <p:sldId id="273"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p:restoredTop sz="94690"/>
  </p:normalViewPr>
  <p:slideViewPr>
    <p:cSldViewPr snapToGrid="0" snapToObjects="1">
      <p:cViewPr varScale="1">
        <p:scale>
          <a:sx n="83" d="100"/>
          <a:sy n="83" d="100"/>
        </p:scale>
        <p:origin x="4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3E9717-3B9B-9142-88DE-2E78A7B68915}" type="datetimeFigureOut">
              <a:rPr lang="en-US" smtClean="0"/>
              <a:t>3/12/2018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718DA1-5250-984E-AFFF-C1E17E4F4AB0}" type="slidenum">
              <a:rPr lang="en-US" smtClean="0"/>
              <a:t>‹#›</a:t>
            </a:fld>
            <a:endParaRPr lang="en-US"/>
          </a:p>
        </p:txBody>
      </p:sp>
    </p:spTree>
    <p:extLst>
      <p:ext uri="{BB962C8B-B14F-4D97-AF65-F5344CB8AC3E}">
        <p14:creationId xmlns:p14="http://schemas.microsoft.com/office/powerpoint/2010/main" val="448961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A250DD-ED15-7F43-A908-5A07AF4088FA}" type="datetimeFigureOut">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D2AB9-2BD0-5D4E-809F-CF5E5961F341}" type="slidenum">
              <a:rPr lang="en-US" smtClean="0"/>
              <a:t>‹#›</a:t>
            </a:fld>
            <a:endParaRPr lang="en-US"/>
          </a:p>
        </p:txBody>
      </p:sp>
    </p:spTree>
    <p:extLst>
      <p:ext uri="{BB962C8B-B14F-4D97-AF65-F5344CB8AC3E}">
        <p14:creationId xmlns:p14="http://schemas.microsoft.com/office/powerpoint/2010/main" val="1453310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A250DD-ED15-7F43-A908-5A07AF4088FA}" type="datetimeFigureOut">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D2AB9-2BD0-5D4E-809F-CF5E5961F341}" type="slidenum">
              <a:rPr lang="en-US" smtClean="0"/>
              <a:t>‹#›</a:t>
            </a:fld>
            <a:endParaRPr lang="en-US"/>
          </a:p>
        </p:txBody>
      </p:sp>
    </p:spTree>
    <p:extLst>
      <p:ext uri="{BB962C8B-B14F-4D97-AF65-F5344CB8AC3E}">
        <p14:creationId xmlns:p14="http://schemas.microsoft.com/office/powerpoint/2010/main" val="51082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A250DD-ED15-7F43-A908-5A07AF4088FA}" type="datetimeFigureOut">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D2AB9-2BD0-5D4E-809F-CF5E5961F341}" type="slidenum">
              <a:rPr lang="en-US" smtClean="0"/>
              <a:t>‹#›</a:t>
            </a:fld>
            <a:endParaRPr lang="en-US"/>
          </a:p>
        </p:txBody>
      </p:sp>
    </p:spTree>
    <p:extLst>
      <p:ext uri="{BB962C8B-B14F-4D97-AF65-F5344CB8AC3E}">
        <p14:creationId xmlns:p14="http://schemas.microsoft.com/office/powerpoint/2010/main" val="1690997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A250DD-ED15-7F43-A908-5A07AF4088FA}" type="datetimeFigureOut">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D2AB9-2BD0-5D4E-809F-CF5E5961F341}" type="slidenum">
              <a:rPr lang="en-US" smtClean="0"/>
              <a:t>‹#›</a:t>
            </a:fld>
            <a:endParaRPr lang="en-US"/>
          </a:p>
        </p:txBody>
      </p:sp>
    </p:spTree>
    <p:extLst>
      <p:ext uri="{BB962C8B-B14F-4D97-AF65-F5344CB8AC3E}">
        <p14:creationId xmlns:p14="http://schemas.microsoft.com/office/powerpoint/2010/main" val="303664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A250DD-ED15-7F43-A908-5A07AF4088FA}" type="datetimeFigureOut">
              <a:rPr lang="en-US" smtClean="0"/>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D2AB9-2BD0-5D4E-809F-CF5E5961F341}" type="slidenum">
              <a:rPr lang="en-US" smtClean="0"/>
              <a:t>‹#›</a:t>
            </a:fld>
            <a:endParaRPr lang="en-US"/>
          </a:p>
        </p:txBody>
      </p:sp>
    </p:spTree>
    <p:extLst>
      <p:ext uri="{BB962C8B-B14F-4D97-AF65-F5344CB8AC3E}">
        <p14:creationId xmlns:p14="http://schemas.microsoft.com/office/powerpoint/2010/main" val="1273904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A250DD-ED15-7F43-A908-5A07AF4088FA}" type="datetimeFigureOut">
              <a:rPr lang="en-US" smtClean="0"/>
              <a:t>3/12/2018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D2AB9-2BD0-5D4E-809F-CF5E5961F341}" type="slidenum">
              <a:rPr lang="en-US" smtClean="0"/>
              <a:t>‹#›</a:t>
            </a:fld>
            <a:endParaRPr lang="en-US"/>
          </a:p>
        </p:txBody>
      </p:sp>
    </p:spTree>
    <p:extLst>
      <p:ext uri="{BB962C8B-B14F-4D97-AF65-F5344CB8AC3E}">
        <p14:creationId xmlns:p14="http://schemas.microsoft.com/office/powerpoint/2010/main" val="103374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A250DD-ED15-7F43-A908-5A07AF4088FA}" type="datetimeFigureOut">
              <a:rPr lang="en-US" smtClean="0"/>
              <a:t>3/12/2018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D2AB9-2BD0-5D4E-809F-CF5E5961F341}" type="slidenum">
              <a:rPr lang="en-US" smtClean="0"/>
              <a:t>‹#›</a:t>
            </a:fld>
            <a:endParaRPr lang="en-US"/>
          </a:p>
        </p:txBody>
      </p:sp>
    </p:spTree>
    <p:extLst>
      <p:ext uri="{BB962C8B-B14F-4D97-AF65-F5344CB8AC3E}">
        <p14:creationId xmlns:p14="http://schemas.microsoft.com/office/powerpoint/2010/main" val="97774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A250DD-ED15-7F43-A908-5A07AF4088FA}" type="datetimeFigureOut">
              <a:rPr lang="en-US" smtClean="0"/>
              <a:t>3/12/2018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D2AB9-2BD0-5D4E-809F-CF5E5961F341}" type="slidenum">
              <a:rPr lang="en-US" smtClean="0"/>
              <a:t>‹#›</a:t>
            </a:fld>
            <a:endParaRPr lang="en-US"/>
          </a:p>
        </p:txBody>
      </p:sp>
    </p:spTree>
    <p:extLst>
      <p:ext uri="{BB962C8B-B14F-4D97-AF65-F5344CB8AC3E}">
        <p14:creationId xmlns:p14="http://schemas.microsoft.com/office/powerpoint/2010/main" val="47193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A250DD-ED15-7F43-A908-5A07AF4088FA}" type="datetimeFigureOut">
              <a:rPr lang="en-US" smtClean="0"/>
              <a:t>3/12/2018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D2AB9-2BD0-5D4E-809F-CF5E5961F341}" type="slidenum">
              <a:rPr lang="en-US" smtClean="0"/>
              <a:t>‹#›</a:t>
            </a:fld>
            <a:endParaRPr lang="en-US"/>
          </a:p>
        </p:txBody>
      </p:sp>
    </p:spTree>
    <p:extLst>
      <p:ext uri="{BB962C8B-B14F-4D97-AF65-F5344CB8AC3E}">
        <p14:creationId xmlns:p14="http://schemas.microsoft.com/office/powerpoint/2010/main" val="1223731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A250DD-ED15-7F43-A908-5A07AF4088FA}" type="datetimeFigureOut">
              <a:rPr lang="en-US" smtClean="0"/>
              <a:t>3/12/2018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D2AB9-2BD0-5D4E-809F-CF5E5961F341}" type="slidenum">
              <a:rPr lang="en-US" smtClean="0"/>
              <a:t>‹#›</a:t>
            </a:fld>
            <a:endParaRPr lang="en-US"/>
          </a:p>
        </p:txBody>
      </p:sp>
    </p:spTree>
    <p:extLst>
      <p:ext uri="{BB962C8B-B14F-4D97-AF65-F5344CB8AC3E}">
        <p14:creationId xmlns:p14="http://schemas.microsoft.com/office/powerpoint/2010/main" val="810987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A250DD-ED15-7F43-A908-5A07AF4088FA}" type="datetimeFigureOut">
              <a:rPr lang="en-US" smtClean="0"/>
              <a:t>3/12/2018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D2AB9-2BD0-5D4E-809F-CF5E5961F341}" type="slidenum">
              <a:rPr lang="en-US" smtClean="0"/>
              <a:t>‹#›</a:t>
            </a:fld>
            <a:endParaRPr lang="en-US"/>
          </a:p>
        </p:txBody>
      </p:sp>
    </p:spTree>
    <p:extLst>
      <p:ext uri="{BB962C8B-B14F-4D97-AF65-F5344CB8AC3E}">
        <p14:creationId xmlns:p14="http://schemas.microsoft.com/office/powerpoint/2010/main" val="195112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A250DD-ED15-7F43-A908-5A07AF4088FA}" type="datetimeFigureOut">
              <a:rPr lang="en-US" smtClean="0"/>
              <a:t>3/12/2018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4D2AB9-2BD0-5D4E-809F-CF5E5961F341}" type="slidenum">
              <a:rPr lang="en-US" smtClean="0"/>
              <a:t>‹#›</a:t>
            </a:fld>
            <a:endParaRPr lang="en-US"/>
          </a:p>
        </p:txBody>
      </p:sp>
    </p:spTree>
    <p:extLst>
      <p:ext uri="{BB962C8B-B14F-4D97-AF65-F5344CB8AC3E}">
        <p14:creationId xmlns:p14="http://schemas.microsoft.com/office/powerpoint/2010/main" val="1611817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image" Target="../media/image2.jp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5639" y="2148205"/>
            <a:ext cx="7396892" cy="3698446"/>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495" y="2072157"/>
            <a:ext cx="4572000" cy="37973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8964" y="383785"/>
            <a:ext cx="3262406" cy="601803"/>
          </a:xfrm>
          <a:prstGeom prst="rect">
            <a:avLst/>
          </a:prstGeom>
        </p:spPr>
      </p:pic>
      <p:sp>
        <p:nvSpPr>
          <p:cNvPr id="9" name="TextBox 8"/>
          <p:cNvSpPr txBox="1"/>
          <p:nvPr/>
        </p:nvSpPr>
        <p:spPr>
          <a:xfrm>
            <a:off x="3447539" y="383785"/>
            <a:ext cx="12192000" cy="769441"/>
          </a:xfrm>
          <a:prstGeom prst="rect">
            <a:avLst/>
          </a:prstGeom>
          <a:noFill/>
        </p:spPr>
        <p:txBody>
          <a:bodyPr wrap="square" rtlCol="0">
            <a:spAutoFit/>
          </a:bodyPr>
          <a:lstStyle/>
          <a:p>
            <a:r>
              <a:rPr lang="en-US" sz="4400" b="1" dirty="0" smtClean="0"/>
              <a:t>Exploring Time, Place, and Manner</a:t>
            </a:r>
            <a:endParaRPr lang="en-US" sz="4400" b="1" dirty="0"/>
          </a:p>
        </p:txBody>
      </p:sp>
      <p:cxnSp>
        <p:nvCxnSpPr>
          <p:cNvPr id="10" name="Straight Connector 9"/>
          <p:cNvCxnSpPr/>
          <p:nvPr/>
        </p:nvCxnSpPr>
        <p:spPr>
          <a:xfrm>
            <a:off x="222423" y="1190421"/>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12887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9920" y="1628906"/>
            <a:ext cx="10861589" cy="4697755"/>
          </a:xfrm>
        </p:spPr>
        <p:txBody>
          <a:bodyPr>
            <a:normAutofit/>
          </a:bodyPr>
          <a:lstStyle/>
          <a:p>
            <a:pPr marL="0" indent="0" algn="ctr">
              <a:buNone/>
            </a:pPr>
            <a:r>
              <a:rPr lang="en-US" sz="3600" dirty="0"/>
              <a:t>There can and must be restrictions on the </a:t>
            </a:r>
            <a:r>
              <a:rPr lang="en-US" sz="3600" b="1" i="1" dirty="0"/>
              <a:t>time, place and manner of speech</a:t>
            </a:r>
            <a:r>
              <a:rPr lang="en-US" sz="3600" dirty="0"/>
              <a:t>, but the campus is committed to ensuring the availability of places for speeches and protests. And so, we will safeguard freedom of speech. But in addition, we will keep in mind the need to nurture other norms and practices in order for us to perform the distinctive mission of the university</a:t>
            </a:r>
            <a:r>
              <a:rPr lang="en-US" sz="3600" dirty="0" smtClean="0"/>
              <a:t>.</a:t>
            </a:r>
            <a:endParaRPr lang="en-US" sz="3600" dirty="0"/>
          </a:p>
        </p:txBody>
      </p:sp>
      <p:sp>
        <p:nvSpPr>
          <p:cNvPr id="4"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7" name="Straight Connector 6"/>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3942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02" y="1429396"/>
            <a:ext cx="10812163" cy="1325563"/>
          </a:xfrm>
        </p:spPr>
        <p:txBody>
          <a:bodyPr>
            <a:noAutofit/>
          </a:bodyPr>
          <a:lstStyle/>
          <a:p>
            <a:pPr lvl="1" algn="l" rtl="0">
              <a:lnSpc>
                <a:spcPct val="90000"/>
              </a:lnSpc>
              <a:spcBef>
                <a:spcPct val="0"/>
              </a:spcBef>
            </a:pPr>
            <a:r>
              <a:rPr lang="en-US" sz="3400" b="1" dirty="0" smtClean="0">
                <a:latin typeface="+mn-lt"/>
              </a:rPr>
              <a:t>Section 3 </a:t>
            </a:r>
            <a:r>
              <a:rPr lang="mr-IN" sz="3400" b="1" dirty="0" smtClean="0">
                <a:latin typeface="+mn-lt"/>
              </a:rPr>
              <a:t>–</a:t>
            </a:r>
            <a:r>
              <a:rPr lang="en-US" sz="3400" b="1" dirty="0" smtClean="0">
                <a:latin typeface="+mn-lt"/>
              </a:rPr>
              <a:t> Policy on use of University Property, Facilities and Services</a:t>
            </a:r>
            <a:r>
              <a:rPr lang="en-US" sz="3400" dirty="0" smtClean="0"/>
              <a:t/>
            </a:r>
            <a:br>
              <a:rPr lang="en-US" sz="3400" dirty="0" smtClean="0"/>
            </a:br>
            <a:r>
              <a:rPr lang="en-US" sz="3400" dirty="0" smtClean="0">
                <a:latin typeface="+mn-lt"/>
              </a:rPr>
              <a:t/>
            </a:r>
            <a:br>
              <a:rPr lang="en-US" sz="3400" dirty="0" smtClean="0">
                <a:latin typeface="+mn-lt"/>
              </a:rPr>
            </a:br>
            <a:r>
              <a:rPr lang="en-US" sz="3400" b="1" dirty="0" smtClean="0">
                <a:latin typeface="+mn-lt"/>
              </a:rPr>
              <a:t> </a:t>
            </a:r>
            <a:endParaRPr lang="en-US" sz="3400" b="1" dirty="0">
              <a:latin typeface="+mn-lt"/>
            </a:endParaRPr>
          </a:p>
        </p:txBody>
      </p:sp>
      <p:sp>
        <p:nvSpPr>
          <p:cNvPr id="3" name="Content Placeholder 2"/>
          <p:cNvSpPr>
            <a:spLocks noGrp="1"/>
          </p:cNvSpPr>
          <p:nvPr>
            <p:ph idx="1"/>
          </p:nvPr>
        </p:nvSpPr>
        <p:spPr>
          <a:xfrm>
            <a:off x="702277" y="2123174"/>
            <a:ext cx="10861589" cy="4697755"/>
          </a:xfrm>
        </p:spPr>
        <p:txBody>
          <a:bodyPr>
            <a:normAutofit/>
          </a:bodyPr>
          <a:lstStyle/>
          <a:p>
            <a:pPr marL="0" indent="0">
              <a:buNone/>
            </a:pPr>
            <a:r>
              <a:rPr lang="en-US" sz="3000" dirty="0"/>
              <a:t>Generally, scheduling of University property, facilities, and services will normally be granted in the following order of precedence</a:t>
            </a:r>
            <a:r>
              <a:rPr lang="en-US" sz="3000" dirty="0" smtClean="0"/>
              <a:t>:</a:t>
            </a:r>
            <a:endParaRPr lang="en-US" sz="3000" dirty="0"/>
          </a:p>
          <a:p>
            <a:pPr marL="1042988" lvl="1" indent="-514350">
              <a:buClr>
                <a:schemeClr val="tx1"/>
              </a:buClr>
              <a:buSzPct val="90000"/>
              <a:buFont typeface="+mj-lt"/>
              <a:buAutoNum type="arabicPeriod"/>
            </a:pPr>
            <a:r>
              <a:rPr lang="en-US" sz="2800" dirty="0"/>
              <a:t>Academic and Instructionally-Related </a:t>
            </a:r>
            <a:r>
              <a:rPr lang="en-US" sz="2800" dirty="0" smtClean="0"/>
              <a:t>Programs  </a:t>
            </a:r>
          </a:p>
          <a:p>
            <a:pPr marL="1042988" lvl="1" indent="-514350">
              <a:buClr>
                <a:schemeClr val="tx1"/>
              </a:buClr>
              <a:buSzPct val="90000"/>
              <a:buFont typeface="+mj-lt"/>
              <a:buAutoNum type="arabicPeriod"/>
            </a:pPr>
            <a:r>
              <a:rPr lang="en-US" sz="2800" dirty="0" smtClean="0"/>
              <a:t>Educational </a:t>
            </a:r>
            <a:r>
              <a:rPr lang="en-US" sz="2800" dirty="0"/>
              <a:t>and Co-Curricular Events and Activities Sponsored by </a:t>
            </a:r>
            <a:r>
              <a:rPr lang="en-US" sz="2800" dirty="0" smtClean="0"/>
              <a:t>Recognized Student Organizations, Faculty and </a:t>
            </a:r>
            <a:r>
              <a:rPr lang="en-US" sz="2800" dirty="0"/>
              <a:t>Staff Individuals or </a:t>
            </a:r>
            <a:r>
              <a:rPr lang="en-US" sz="2800" dirty="0" smtClean="0"/>
              <a:t>Groups</a:t>
            </a:r>
            <a:endParaRPr lang="en-US" sz="2800" dirty="0"/>
          </a:p>
          <a:p>
            <a:pPr marL="1042988" lvl="1" indent="-514350">
              <a:buClr>
                <a:schemeClr val="tx1"/>
              </a:buClr>
              <a:buSzPct val="90000"/>
              <a:buFont typeface="+mj-lt"/>
              <a:buAutoNum type="arabicPeriod"/>
            </a:pPr>
            <a:r>
              <a:rPr lang="en-US" sz="2800" dirty="0"/>
              <a:t>Research and Consultant </a:t>
            </a:r>
            <a:r>
              <a:rPr lang="en-US" sz="2800" dirty="0" smtClean="0"/>
              <a:t>Activities</a:t>
            </a:r>
            <a:r>
              <a:rPr lang="en-US" sz="2800" dirty="0"/>
              <a:t> </a:t>
            </a:r>
          </a:p>
          <a:p>
            <a:pPr marL="1042988" lvl="1" indent="-514350">
              <a:buClr>
                <a:schemeClr val="tx1"/>
              </a:buClr>
              <a:buSzPct val="90000"/>
              <a:buFont typeface="+mj-lt"/>
              <a:buAutoNum type="arabicPeriod"/>
            </a:pPr>
            <a:r>
              <a:rPr lang="en-US" sz="2800" dirty="0"/>
              <a:t>Meetings of Groups Sponsored by or Related to the </a:t>
            </a:r>
            <a:r>
              <a:rPr lang="en-US" sz="2800" dirty="0" smtClean="0"/>
              <a:t>University</a:t>
            </a:r>
          </a:p>
          <a:p>
            <a:pPr marL="1042988" lvl="1" indent="-514350">
              <a:buClr>
                <a:schemeClr val="tx1"/>
              </a:buClr>
              <a:buSzPct val="90000"/>
              <a:buFont typeface="+mj-lt"/>
              <a:buAutoNum type="arabicPeriod"/>
            </a:pPr>
            <a:r>
              <a:rPr lang="en-US" sz="2800" dirty="0" smtClean="0"/>
              <a:t>Commercial Uses  </a:t>
            </a:r>
            <a:r>
              <a:rPr lang="en-US" sz="2800" dirty="0"/>
              <a:t> </a:t>
            </a:r>
          </a:p>
          <a:p>
            <a:pPr marL="1042988" lvl="1" indent="-514350">
              <a:buClr>
                <a:schemeClr val="tx1"/>
              </a:buClr>
              <a:buSzPct val="90000"/>
              <a:buFont typeface="+mj-lt"/>
              <a:buAutoNum type="arabicPeriod"/>
            </a:pPr>
            <a:r>
              <a:rPr lang="en-US" sz="2800" dirty="0"/>
              <a:t>Personal or Private </a:t>
            </a:r>
            <a:r>
              <a:rPr lang="en-US" sz="2800" dirty="0" smtClean="0"/>
              <a:t>Events </a:t>
            </a:r>
          </a:p>
        </p:txBody>
      </p:sp>
      <p:sp>
        <p:nvSpPr>
          <p:cNvPr id="4"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7" name="Straight Connector 6"/>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8555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02" y="1429396"/>
            <a:ext cx="10812163" cy="1325563"/>
          </a:xfrm>
        </p:spPr>
        <p:txBody>
          <a:bodyPr>
            <a:noAutofit/>
          </a:bodyPr>
          <a:lstStyle/>
          <a:p>
            <a:pPr lvl="1" algn="l" rtl="0">
              <a:lnSpc>
                <a:spcPct val="90000"/>
              </a:lnSpc>
              <a:spcBef>
                <a:spcPct val="0"/>
              </a:spcBef>
            </a:pPr>
            <a:r>
              <a:rPr lang="en-US" sz="3400" b="1" dirty="0" smtClean="0">
                <a:latin typeface="+mn-lt"/>
              </a:rPr>
              <a:t>Section 3 </a:t>
            </a:r>
            <a:r>
              <a:rPr lang="mr-IN" sz="3400" b="1" dirty="0" smtClean="0">
                <a:latin typeface="+mn-lt"/>
              </a:rPr>
              <a:t>–</a:t>
            </a:r>
            <a:r>
              <a:rPr lang="en-US" sz="3400" b="1" dirty="0" smtClean="0">
                <a:latin typeface="+mn-lt"/>
              </a:rPr>
              <a:t> Policy on use of University Property, Facilities and Services</a:t>
            </a:r>
            <a:r>
              <a:rPr lang="en-US" sz="3400" dirty="0" smtClean="0"/>
              <a:t/>
            </a:r>
            <a:br>
              <a:rPr lang="en-US" sz="3400" dirty="0" smtClean="0"/>
            </a:br>
            <a:r>
              <a:rPr lang="en-US" sz="3400" dirty="0" smtClean="0">
                <a:latin typeface="+mn-lt"/>
              </a:rPr>
              <a:t/>
            </a:r>
            <a:br>
              <a:rPr lang="en-US" sz="3400" dirty="0" smtClean="0">
                <a:latin typeface="+mn-lt"/>
              </a:rPr>
            </a:br>
            <a:r>
              <a:rPr lang="en-US" sz="3400" b="1" dirty="0" smtClean="0">
                <a:latin typeface="+mn-lt"/>
              </a:rPr>
              <a:t> </a:t>
            </a:r>
            <a:endParaRPr lang="en-US" sz="3400" b="1" dirty="0">
              <a:latin typeface="+mn-lt"/>
            </a:endParaRPr>
          </a:p>
        </p:txBody>
      </p:sp>
      <p:sp>
        <p:nvSpPr>
          <p:cNvPr id="3" name="Content Placeholder 2"/>
          <p:cNvSpPr>
            <a:spLocks noGrp="1"/>
          </p:cNvSpPr>
          <p:nvPr>
            <p:ph idx="1"/>
          </p:nvPr>
        </p:nvSpPr>
        <p:spPr>
          <a:xfrm>
            <a:off x="702277" y="2110817"/>
            <a:ext cx="10876004" cy="4870748"/>
          </a:xfrm>
        </p:spPr>
        <p:txBody>
          <a:bodyPr>
            <a:normAutofit/>
          </a:bodyPr>
          <a:lstStyle/>
          <a:p>
            <a:pPr marL="468313" indent="-468313">
              <a:buFont typeface="Wingdings" charset="2"/>
              <a:buChar char="§"/>
            </a:pPr>
            <a:r>
              <a:rPr lang="en-US" sz="3200" dirty="0"/>
              <a:t>Not all University property, facilities and services are available for reservation or request for non-instructional purposes</a:t>
            </a:r>
            <a:r>
              <a:rPr lang="en-US" sz="3200" dirty="0" smtClean="0"/>
              <a:t>.</a:t>
            </a:r>
          </a:p>
          <a:p>
            <a:pPr marL="468313" indent="-468313">
              <a:buFont typeface="Wingdings" charset="2"/>
              <a:buChar char="§"/>
            </a:pPr>
            <a:endParaRPr lang="en-US" sz="1400" dirty="0" smtClean="0"/>
          </a:p>
          <a:p>
            <a:pPr marL="468313" indent="-468313">
              <a:buFont typeface="Wingdings" charset="2"/>
              <a:buChar char="§"/>
            </a:pPr>
            <a:r>
              <a:rPr lang="en-US" sz="3200" dirty="0" smtClean="0"/>
              <a:t>The University provides </a:t>
            </a:r>
            <a:r>
              <a:rPr lang="en-US" sz="3200" dirty="0"/>
              <a:t>individuals and groups with a means by which to reserve facilities, spaces, equipment, other resources, and support </a:t>
            </a:r>
            <a:r>
              <a:rPr lang="en-US" sz="3200" dirty="0" smtClean="0"/>
              <a:t>services (e.g., Facilities Use Policy).</a:t>
            </a:r>
          </a:p>
          <a:p>
            <a:pPr marL="468313" indent="-468313">
              <a:buFont typeface="Wingdings" charset="2"/>
              <a:buChar char="§"/>
            </a:pPr>
            <a:endParaRPr lang="en-US" sz="1400" dirty="0" smtClean="0"/>
          </a:p>
          <a:p>
            <a:pPr marL="468313" indent="-468313">
              <a:buFont typeface="Wingdings" charset="2"/>
              <a:buChar char="§"/>
            </a:pPr>
            <a:r>
              <a:rPr lang="en-US" sz="3200" dirty="0" smtClean="0"/>
              <a:t>In carrying out its scheduling and reservation functions, the University will retain a position of strict neutrality regarding the views groups or individuals may wish to express. </a:t>
            </a:r>
          </a:p>
          <a:p>
            <a:pPr>
              <a:buFont typeface="Wingdings" charset="2"/>
              <a:buChar char="§"/>
            </a:pPr>
            <a:endParaRPr lang="en-US" dirty="0" smtClean="0"/>
          </a:p>
        </p:txBody>
      </p:sp>
      <p:sp>
        <p:nvSpPr>
          <p:cNvPr id="4"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7" name="Straight Connector 6"/>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72458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072" y="1182256"/>
            <a:ext cx="10950144" cy="5515105"/>
          </a:xfrm>
        </p:spPr>
        <p:txBody>
          <a:bodyPr>
            <a:normAutofit/>
          </a:bodyPr>
          <a:lstStyle/>
          <a:p>
            <a:pPr marL="0" indent="0">
              <a:buNone/>
            </a:pPr>
            <a:r>
              <a:rPr lang="en-US" sz="3000" b="1" dirty="0" smtClean="0"/>
              <a:t>Major </a:t>
            </a:r>
            <a:r>
              <a:rPr lang="en-US" sz="3000" b="1" dirty="0"/>
              <a:t>Events are events at which one or more of the following </a:t>
            </a:r>
            <a:r>
              <a:rPr lang="en-US" sz="3000" b="1" dirty="0" smtClean="0"/>
              <a:t>conditions:</a:t>
            </a:r>
          </a:p>
          <a:p>
            <a:pPr marL="688975" lvl="1" indent="-393700">
              <a:buClr>
                <a:srgbClr val="C00000"/>
              </a:buClr>
              <a:buSzPct val="90000"/>
              <a:buFont typeface="Courier New" charset="0"/>
              <a:buChar char="o"/>
            </a:pPr>
            <a:r>
              <a:rPr lang="en-US" sz="2800" dirty="0"/>
              <a:t>Over 200 persons are anticipated to attend</a:t>
            </a:r>
            <a:r>
              <a:rPr lang="en-US" sz="2800" dirty="0" smtClean="0"/>
              <a:t>;</a:t>
            </a:r>
          </a:p>
          <a:p>
            <a:pPr marL="688975" lvl="1" indent="-393700">
              <a:buClr>
                <a:srgbClr val="C00000"/>
              </a:buClr>
              <a:buSzPct val="90000"/>
              <a:buFont typeface="Courier New" charset="0"/>
              <a:buChar char="o"/>
            </a:pPr>
            <a:endParaRPr lang="en-US" sz="1600" dirty="0"/>
          </a:p>
          <a:p>
            <a:pPr marL="688975" lvl="1" indent="-393700">
              <a:buClr>
                <a:srgbClr val="C00000"/>
              </a:buClr>
              <a:buSzPct val="90000"/>
              <a:buFont typeface="Courier New" charset="0"/>
              <a:buChar char="o"/>
            </a:pPr>
            <a:r>
              <a:rPr lang="en-US" sz="2800" dirty="0" smtClean="0"/>
              <a:t>Authorized </a:t>
            </a:r>
            <a:r>
              <a:rPr lang="en-US" sz="2800" dirty="0"/>
              <a:t>campus officials determine that the complexity of the event requires the involvement of more than one campus administrative unit</a:t>
            </a:r>
            <a:r>
              <a:rPr lang="en-US" sz="2800" dirty="0" smtClean="0"/>
              <a:t>;</a:t>
            </a:r>
          </a:p>
          <a:p>
            <a:pPr marL="688975" lvl="1" indent="-393700">
              <a:buClr>
                <a:srgbClr val="C00000"/>
              </a:buClr>
              <a:buSzPct val="90000"/>
              <a:buFont typeface="Courier New" charset="0"/>
              <a:buChar char="o"/>
            </a:pPr>
            <a:endParaRPr lang="en-US" sz="1600" dirty="0"/>
          </a:p>
          <a:p>
            <a:pPr marL="688975" lvl="1" indent="-393700">
              <a:buClr>
                <a:srgbClr val="C00000"/>
              </a:buClr>
              <a:buSzPct val="90000"/>
              <a:buFont typeface="Courier New" charset="0"/>
              <a:buChar char="o"/>
            </a:pPr>
            <a:r>
              <a:rPr lang="en-US" sz="2800" dirty="0"/>
              <a:t>Authorized campus officials determine that the event is likely to significantly affect campus safety and security (based on assessment from the University Police Department) or significantly affects campus services (including information technology services, parking, service roads, or vehicular or pedestrian traffic);</a:t>
            </a:r>
          </a:p>
          <a:p>
            <a:pPr>
              <a:buFont typeface="Wingdings" charset="2"/>
              <a:buChar char="§"/>
            </a:pPr>
            <a:endParaRPr lang="en-US" dirty="0" smtClean="0"/>
          </a:p>
        </p:txBody>
      </p:sp>
      <p:sp>
        <p:nvSpPr>
          <p:cNvPr id="4"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7" name="Straight Connector 6"/>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6612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072" y="1182256"/>
            <a:ext cx="10950144" cy="5515105"/>
          </a:xfrm>
        </p:spPr>
        <p:txBody>
          <a:bodyPr>
            <a:normAutofit/>
          </a:bodyPr>
          <a:lstStyle/>
          <a:p>
            <a:pPr marL="0" indent="0">
              <a:buNone/>
            </a:pPr>
            <a:r>
              <a:rPr lang="en-US" sz="3000" b="1" dirty="0" smtClean="0"/>
              <a:t>Major </a:t>
            </a:r>
            <a:r>
              <a:rPr lang="en-US" sz="3000" b="1" dirty="0"/>
              <a:t>Events are events at which one or more of the following </a:t>
            </a:r>
            <a:r>
              <a:rPr lang="en-US" sz="3000" b="1" dirty="0" smtClean="0"/>
              <a:t>conditions:</a:t>
            </a:r>
          </a:p>
          <a:p>
            <a:pPr marL="750888" lvl="1" indent="-393700">
              <a:buClr>
                <a:srgbClr val="C00000"/>
              </a:buClr>
              <a:buSzPct val="90000"/>
              <a:buFont typeface="Courier New" charset="0"/>
              <a:buChar char="o"/>
            </a:pPr>
            <a:r>
              <a:rPr lang="en-US" sz="2800" dirty="0"/>
              <a:t>Authorized campus officials determine that the event has a substantial likelihood of interfering with other campus functions or activities</a:t>
            </a:r>
            <a:r>
              <a:rPr lang="en-US" sz="2800" dirty="0" smtClean="0"/>
              <a:t>;</a:t>
            </a:r>
          </a:p>
          <a:p>
            <a:pPr marL="750888" lvl="1" indent="-393700">
              <a:buClr>
                <a:srgbClr val="C00000"/>
              </a:buClr>
              <a:buSzPct val="90000"/>
              <a:buFont typeface="Courier New" charset="0"/>
              <a:buChar char="o"/>
            </a:pPr>
            <a:endParaRPr lang="en-US" sz="1800" dirty="0"/>
          </a:p>
          <a:p>
            <a:pPr marL="750888" lvl="1" indent="-393700">
              <a:buClr>
                <a:srgbClr val="C00000"/>
              </a:buClr>
              <a:buSzPct val="90000"/>
              <a:buFont typeface="Courier New" charset="0"/>
              <a:buChar char="o"/>
            </a:pPr>
            <a:r>
              <a:rPr lang="en-US" sz="2800" dirty="0"/>
              <a:t>The event is a concert or dance, regardless of how many attendees</a:t>
            </a:r>
            <a:r>
              <a:rPr lang="en-US" sz="2800" dirty="0" smtClean="0"/>
              <a:t>;</a:t>
            </a:r>
          </a:p>
          <a:p>
            <a:pPr marL="750888" lvl="1" indent="-393700">
              <a:buClr>
                <a:srgbClr val="C00000"/>
              </a:buClr>
              <a:buSzPct val="90000"/>
              <a:buFont typeface="Courier New" charset="0"/>
              <a:buChar char="o"/>
            </a:pPr>
            <a:endParaRPr lang="en-US" sz="1800" dirty="0"/>
          </a:p>
          <a:p>
            <a:pPr marL="750888" lvl="1" indent="-393700">
              <a:buClr>
                <a:srgbClr val="C00000"/>
              </a:buClr>
              <a:buSzPct val="90000"/>
              <a:buFont typeface="Courier New" charset="0"/>
              <a:buChar char="o"/>
            </a:pPr>
            <a:r>
              <a:rPr lang="en-US" sz="2800" dirty="0"/>
              <a:t>Alcohol is intended to be served; </a:t>
            </a:r>
            <a:r>
              <a:rPr lang="en-US" sz="2800" dirty="0" smtClean="0"/>
              <a:t>or</a:t>
            </a:r>
          </a:p>
          <a:p>
            <a:pPr marL="750888" lvl="1" indent="-393700">
              <a:buClr>
                <a:srgbClr val="C00000"/>
              </a:buClr>
              <a:buSzPct val="90000"/>
              <a:buFont typeface="Courier New" charset="0"/>
              <a:buChar char="o"/>
            </a:pPr>
            <a:endParaRPr lang="en-US" sz="1800" dirty="0"/>
          </a:p>
          <a:p>
            <a:pPr marL="750888" lvl="1" indent="-393700">
              <a:buClr>
                <a:srgbClr val="C00000"/>
              </a:buClr>
              <a:buSzPct val="90000"/>
              <a:buFont typeface="Courier New" charset="0"/>
              <a:buChar char="o"/>
            </a:pPr>
            <a:r>
              <a:rPr lang="en-US" sz="2800" dirty="0"/>
              <a:t>Outdoor amplified sound is requested.</a:t>
            </a:r>
          </a:p>
          <a:p>
            <a:pPr>
              <a:buFont typeface="Wingdings" charset="2"/>
              <a:buChar char="§"/>
            </a:pPr>
            <a:endParaRPr lang="en-US" dirty="0" smtClean="0"/>
          </a:p>
        </p:txBody>
      </p:sp>
      <p:sp>
        <p:nvSpPr>
          <p:cNvPr id="4"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7" name="Straight Connector 6"/>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121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02" y="1429396"/>
            <a:ext cx="10812163" cy="1325563"/>
          </a:xfrm>
        </p:spPr>
        <p:txBody>
          <a:bodyPr>
            <a:noAutofit/>
          </a:bodyPr>
          <a:lstStyle/>
          <a:p>
            <a:pPr lvl="1" algn="l" rtl="0">
              <a:lnSpc>
                <a:spcPct val="90000"/>
              </a:lnSpc>
              <a:spcBef>
                <a:spcPct val="0"/>
              </a:spcBef>
            </a:pPr>
            <a:r>
              <a:rPr lang="en-US" sz="3400" b="1" dirty="0" smtClean="0">
                <a:latin typeface="+mn-lt"/>
              </a:rPr>
              <a:t>Section 4 </a:t>
            </a:r>
            <a:r>
              <a:rPr lang="mr-IN" sz="3400" b="1" dirty="0" smtClean="0">
                <a:latin typeface="+mn-lt"/>
              </a:rPr>
              <a:t>–</a:t>
            </a:r>
            <a:r>
              <a:rPr lang="en-US" sz="3400" b="1" dirty="0" smtClean="0">
                <a:latin typeface="+mn-lt"/>
              </a:rPr>
              <a:t> Specific Time-Place-Manner Restrictions</a:t>
            </a:r>
            <a:br>
              <a:rPr lang="en-US" sz="3400" b="1" dirty="0" smtClean="0">
                <a:latin typeface="+mn-lt"/>
              </a:rPr>
            </a:br>
            <a:r>
              <a:rPr lang="en-US" sz="3400" b="1" dirty="0" smtClean="0">
                <a:latin typeface="+mn-lt"/>
              </a:rPr>
              <a:t/>
            </a:r>
            <a:br>
              <a:rPr lang="en-US" sz="3400" b="1" dirty="0" smtClean="0">
                <a:latin typeface="+mn-lt"/>
              </a:rPr>
            </a:br>
            <a:r>
              <a:rPr lang="en-US" sz="3400" b="1" dirty="0" smtClean="0">
                <a:latin typeface="+mn-lt"/>
              </a:rPr>
              <a:t/>
            </a:r>
            <a:br>
              <a:rPr lang="en-US" sz="3400" b="1" dirty="0" smtClean="0">
                <a:latin typeface="+mn-lt"/>
              </a:rPr>
            </a:br>
            <a:r>
              <a:rPr lang="en-US" sz="3400" b="1" dirty="0" smtClean="0">
                <a:latin typeface="+mn-lt"/>
              </a:rPr>
              <a:t> </a:t>
            </a:r>
            <a:endParaRPr lang="en-US" sz="3400" b="1" dirty="0">
              <a:latin typeface="+mn-lt"/>
            </a:endParaRPr>
          </a:p>
        </p:txBody>
      </p:sp>
      <p:sp>
        <p:nvSpPr>
          <p:cNvPr id="3" name="Content Placeholder 2"/>
          <p:cNvSpPr>
            <a:spLocks noGrp="1"/>
          </p:cNvSpPr>
          <p:nvPr>
            <p:ph idx="1"/>
          </p:nvPr>
        </p:nvSpPr>
        <p:spPr>
          <a:xfrm>
            <a:off x="593124" y="1814257"/>
            <a:ext cx="10849233" cy="4957246"/>
          </a:xfrm>
        </p:spPr>
        <p:txBody>
          <a:bodyPr>
            <a:normAutofit/>
          </a:bodyPr>
          <a:lstStyle/>
          <a:p>
            <a:pPr marL="295275" indent="-295275">
              <a:buFont typeface="Wingdings" charset="2"/>
              <a:buChar char="§"/>
            </a:pPr>
            <a:r>
              <a:rPr lang="en-US" sz="3000" dirty="0"/>
              <a:t>In carrying out its scheduling and reservation functions, the University will retain a position of strict neutrality regarding the views groups or individuals may wish to express</a:t>
            </a:r>
            <a:r>
              <a:rPr lang="en-US" sz="3000" dirty="0" smtClean="0"/>
              <a:t>.</a:t>
            </a:r>
          </a:p>
          <a:p>
            <a:pPr marL="295275" indent="-295275">
              <a:buFont typeface="Wingdings" charset="2"/>
              <a:buChar char="§"/>
            </a:pPr>
            <a:endParaRPr lang="en-US" sz="1200" dirty="0" smtClean="0"/>
          </a:p>
          <a:p>
            <a:pPr marL="295275" indent="-295275">
              <a:buFont typeface="Wingdings" charset="2"/>
              <a:buChar char="§"/>
            </a:pPr>
            <a:r>
              <a:rPr lang="en-US" sz="3000" dirty="0" smtClean="0"/>
              <a:t>The Policy contains specific time, place and manner restrictions (for example):</a:t>
            </a:r>
          </a:p>
          <a:p>
            <a:pPr marL="1146175" lvl="1" indent="-444500">
              <a:buFont typeface="+mj-lt"/>
              <a:buAutoNum type="arabicPeriod"/>
            </a:pPr>
            <a:r>
              <a:rPr lang="en-US" sz="2700" dirty="0" smtClean="0"/>
              <a:t>Public Forums and Free Speech</a:t>
            </a:r>
          </a:p>
          <a:p>
            <a:pPr marL="1146175" lvl="1" indent="-444500">
              <a:buFont typeface="+mj-lt"/>
              <a:buAutoNum type="arabicPeriod"/>
            </a:pPr>
            <a:r>
              <a:rPr lang="en-US" sz="2700" dirty="0" smtClean="0"/>
              <a:t>Amplified Sound</a:t>
            </a:r>
          </a:p>
          <a:p>
            <a:pPr marL="1146175" lvl="1" indent="-444500">
              <a:buFont typeface="+mj-lt"/>
              <a:buAutoNum type="arabicPeriod"/>
            </a:pPr>
            <a:r>
              <a:rPr lang="en-US" sz="2700" dirty="0" smtClean="0"/>
              <a:t>Posting Policy</a:t>
            </a:r>
          </a:p>
          <a:p>
            <a:pPr marL="1146175" lvl="1" indent="-444500">
              <a:buFont typeface="+mj-lt"/>
              <a:buAutoNum type="arabicPeriod"/>
            </a:pPr>
            <a:r>
              <a:rPr lang="en-US" sz="2700" dirty="0" smtClean="0"/>
              <a:t>Chalking Guidelines</a:t>
            </a:r>
          </a:p>
          <a:p>
            <a:pPr marL="1146175" lvl="1" indent="-444500">
              <a:buFont typeface="+mj-lt"/>
              <a:buAutoNum type="arabicPeriod"/>
            </a:pPr>
            <a:r>
              <a:rPr lang="en-US" sz="2700" dirty="0" smtClean="0"/>
              <a:t>Display and Distribution of Published Materials</a:t>
            </a:r>
            <a:endParaRPr lang="en-US" dirty="0" smtClean="0"/>
          </a:p>
          <a:p>
            <a:pPr lvl="1">
              <a:buFont typeface="Wingdings" charset="2"/>
              <a:buChar char="§"/>
            </a:pPr>
            <a:endParaRPr lang="en-US" dirty="0" smtClean="0"/>
          </a:p>
        </p:txBody>
      </p:sp>
      <p:sp>
        <p:nvSpPr>
          <p:cNvPr id="4"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7" name="Straight Connector 6"/>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4195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964" y="383785"/>
            <a:ext cx="3262406" cy="601803"/>
          </a:xfrm>
          <a:prstGeom prst="rect">
            <a:avLst/>
          </a:prstGeom>
        </p:spPr>
      </p:pic>
      <p:sp>
        <p:nvSpPr>
          <p:cNvPr id="9" name="TextBox 8"/>
          <p:cNvSpPr txBox="1"/>
          <p:nvPr/>
        </p:nvSpPr>
        <p:spPr>
          <a:xfrm>
            <a:off x="3447539" y="383785"/>
            <a:ext cx="12192000" cy="769441"/>
          </a:xfrm>
          <a:prstGeom prst="rect">
            <a:avLst/>
          </a:prstGeom>
          <a:noFill/>
        </p:spPr>
        <p:txBody>
          <a:bodyPr wrap="square" rtlCol="0">
            <a:spAutoFit/>
          </a:bodyPr>
          <a:lstStyle/>
          <a:p>
            <a:r>
              <a:rPr lang="en-US" sz="4400" b="1" dirty="0" smtClean="0"/>
              <a:t>Exploring Time, Place, and Manner</a:t>
            </a:r>
            <a:endParaRPr lang="en-US" sz="4400" b="1" dirty="0"/>
          </a:p>
        </p:txBody>
      </p:sp>
      <p:cxnSp>
        <p:nvCxnSpPr>
          <p:cNvPr id="10" name="Straight Connector 9"/>
          <p:cNvCxnSpPr/>
          <p:nvPr/>
        </p:nvCxnSpPr>
        <p:spPr>
          <a:xfrm>
            <a:off x="222423" y="1190421"/>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3">
            <a:alphaModFix/>
            <a:extLst>
              <a:ext uri="{BEBA8EAE-BF5A-486C-A8C5-ECC9F3942E4B}">
                <a14:imgProps xmlns:a14="http://schemas.microsoft.com/office/drawing/2010/main">
                  <a14:imgLayer r:embed="rId4">
                    <a14:imgEffect>
                      <a14:colorTemperature colorTemp="4700"/>
                    </a14:imgEffect>
                    <a14:imgEffect>
                      <a14:saturation sat="33000"/>
                    </a14:imgEffect>
                  </a14:imgLayer>
                </a14:imgProps>
              </a:ext>
              <a:ext uri="{28A0092B-C50C-407E-A947-70E740481C1C}">
                <a14:useLocalDpi xmlns:a14="http://schemas.microsoft.com/office/drawing/2010/main" val="0"/>
              </a:ext>
            </a:extLst>
          </a:blip>
          <a:stretch>
            <a:fillRect/>
          </a:stretch>
        </p:blipFill>
        <p:spPr>
          <a:xfrm>
            <a:off x="3291078" y="2162433"/>
            <a:ext cx="4925421" cy="4695568"/>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1211" y="1395255"/>
            <a:ext cx="3184612" cy="2644997"/>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79034" y="1737622"/>
            <a:ext cx="3920523" cy="1960262"/>
          </a:xfrm>
          <a:prstGeom prst="rect">
            <a:avLst/>
          </a:prstGeom>
        </p:spPr>
      </p:pic>
    </p:spTree>
    <p:extLst>
      <p:ext uri="{BB962C8B-B14F-4D97-AF65-F5344CB8AC3E}">
        <p14:creationId xmlns:p14="http://schemas.microsoft.com/office/powerpoint/2010/main" val="1907618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210" y="1059986"/>
            <a:ext cx="10515600" cy="1325563"/>
          </a:xfrm>
        </p:spPr>
        <p:txBody>
          <a:bodyPr>
            <a:normAutofit/>
          </a:bodyPr>
          <a:lstStyle/>
          <a:p>
            <a:r>
              <a:rPr lang="en-US" sz="3600" b="1" dirty="0" smtClean="0">
                <a:latin typeface="+mn-lt"/>
              </a:rPr>
              <a:t>Can University’s impose time, place and manner restrictions?</a:t>
            </a:r>
            <a:endParaRPr lang="en-US" sz="3600" b="1" dirty="0">
              <a:latin typeface="+mn-lt"/>
            </a:endParaRPr>
          </a:p>
        </p:txBody>
      </p:sp>
      <p:sp>
        <p:nvSpPr>
          <p:cNvPr id="3" name="Content Placeholder 2"/>
          <p:cNvSpPr>
            <a:spLocks noGrp="1"/>
          </p:cNvSpPr>
          <p:nvPr>
            <p:ph idx="1"/>
          </p:nvPr>
        </p:nvSpPr>
        <p:spPr>
          <a:xfrm>
            <a:off x="726989" y="2305226"/>
            <a:ext cx="10861589" cy="4697755"/>
          </a:xfrm>
        </p:spPr>
        <p:txBody>
          <a:bodyPr>
            <a:normAutofit/>
          </a:bodyPr>
          <a:lstStyle/>
          <a:p>
            <a:pPr marL="344488" indent="-344488">
              <a:buFont typeface="Wingdings" charset="2"/>
              <a:buChar char="§"/>
            </a:pPr>
            <a:r>
              <a:rPr lang="en-US" sz="3600" dirty="0"/>
              <a:t>Yes, as long as the time, place, and manner regulations are reasonable and nondiscriminatory</a:t>
            </a:r>
            <a:r>
              <a:rPr lang="en-US" sz="3600" dirty="0" smtClean="0"/>
              <a:t>.</a:t>
            </a:r>
          </a:p>
          <a:p>
            <a:pPr marL="344488" indent="-344488">
              <a:buFont typeface="Wingdings" charset="2"/>
              <a:buChar char="§"/>
            </a:pPr>
            <a:endParaRPr lang="en-US" sz="1600" dirty="0"/>
          </a:p>
          <a:p>
            <a:pPr marL="344488" indent="-344488">
              <a:buFont typeface="Wingdings" charset="2"/>
              <a:buChar char="§"/>
            </a:pPr>
            <a:r>
              <a:rPr lang="en-US" sz="3600" dirty="0"/>
              <a:t>The U.S. Supreme Court has said that "laws regulating the time, place or manner of speech stand on a different footing than laws prohibiting speech altogether</a:t>
            </a:r>
            <a:r>
              <a:rPr lang="en-US" sz="3600" dirty="0" smtClean="0"/>
              <a:t>."</a:t>
            </a:r>
            <a:endParaRPr lang="en-US" sz="3600" u="sng" baseline="30000" dirty="0" smtClean="0"/>
          </a:p>
          <a:p>
            <a:endParaRPr lang="en-US" dirty="0"/>
          </a:p>
        </p:txBody>
      </p:sp>
      <p:sp>
        <p:nvSpPr>
          <p:cNvPr id="4"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7" name="Straight Connector 6"/>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639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210" y="1059986"/>
            <a:ext cx="10515600" cy="1325563"/>
          </a:xfrm>
        </p:spPr>
        <p:txBody>
          <a:bodyPr>
            <a:normAutofit/>
          </a:bodyPr>
          <a:lstStyle/>
          <a:p>
            <a:r>
              <a:rPr lang="en-US" sz="3600" b="1" dirty="0" smtClean="0">
                <a:latin typeface="+mn-lt"/>
              </a:rPr>
              <a:t>Can University’s impose time, place and manner restrictions?</a:t>
            </a:r>
            <a:endParaRPr lang="en-US" sz="3600" b="1" dirty="0">
              <a:latin typeface="+mn-lt"/>
            </a:endParaRPr>
          </a:p>
        </p:txBody>
      </p:sp>
      <p:sp>
        <p:nvSpPr>
          <p:cNvPr id="3" name="Content Placeholder 2"/>
          <p:cNvSpPr>
            <a:spLocks noGrp="1"/>
          </p:cNvSpPr>
          <p:nvPr>
            <p:ph idx="1"/>
          </p:nvPr>
        </p:nvSpPr>
        <p:spPr>
          <a:xfrm>
            <a:off x="726989" y="2305226"/>
            <a:ext cx="10861589" cy="4697755"/>
          </a:xfrm>
        </p:spPr>
        <p:txBody>
          <a:bodyPr>
            <a:normAutofit/>
          </a:bodyPr>
          <a:lstStyle/>
          <a:p>
            <a:pPr marL="406400" indent="-406400">
              <a:buFont typeface="Wingdings" charset="2"/>
              <a:buChar char="§"/>
            </a:pPr>
            <a:r>
              <a:rPr lang="en-US" sz="3600" dirty="0"/>
              <a:t>First Amendment jurisprudence provides that time, place, and manner restrictions on speech are constitutional if they:</a:t>
            </a:r>
          </a:p>
          <a:p>
            <a:pPr marL="1319213" lvl="1" indent="-506413">
              <a:buFont typeface="+mj-lt"/>
              <a:buAutoNum type="arabicPeriod"/>
            </a:pPr>
            <a:r>
              <a:rPr lang="en-US" sz="3200" dirty="0" smtClean="0"/>
              <a:t>are </a:t>
            </a:r>
            <a:r>
              <a:rPr lang="en-US" sz="3200" dirty="0"/>
              <a:t>content neutral (i.e., they do not treat speech differently based on content)</a:t>
            </a:r>
          </a:p>
          <a:p>
            <a:pPr marL="1319213" lvl="1" indent="-506413">
              <a:buFont typeface="+mj-lt"/>
              <a:buAutoNum type="arabicPeriod"/>
            </a:pPr>
            <a:r>
              <a:rPr lang="en-US" sz="3200" dirty="0" smtClean="0"/>
              <a:t>they </a:t>
            </a:r>
            <a:r>
              <a:rPr lang="en-US" sz="3200" dirty="0"/>
              <a:t>are narrowly tailored to serve a governmental interest; and </a:t>
            </a:r>
          </a:p>
          <a:p>
            <a:pPr marL="1319213" lvl="1" indent="-506413">
              <a:buFont typeface="+mj-lt"/>
              <a:buAutoNum type="arabicPeriod"/>
            </a:pPr>
            <a:r>
              <a:rPr lang="en-US" sz="3200" dirty="0" smtClean="0"/>
              <a:t>they </a:t>
            </a:r>
            <a:r>
              <a:rPr lang="en-US" sz="3200" dirty="0"/>
              <a:t>leave open ample alternative means of expression.</a:t>
            </a:r>
          </a:p>
          <a:p>
            <a:endParaRPr lang="en-US" dirty="0"/>
          </a:p>
        </p:txBody>
      </p:sp>
      <p:sp>
        <p:nvSpPr>
          <p:cNvPr id="4"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7" name="Straight Connector 6"/>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7368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3056" y="1306636"/>
            <a:ext cx="11800704" cy="4351338"/>
          </a:xfrm>
        </p:spPr>
        <p:txBody>
          <a:bodyPr>
            <a:normAutofit/>
          </a:bodyPr>
          <a:lstStyle/>
          <a:p>
            <a:pPr marL="344488" indent="-344488">
              <a:buFont typeface="Wingdings" charset="2"/>
              <a:buChar char="§"/>
            </a:pPr>
            <a:r>
              <a:rPr lang="en-US" sz="3600" dirty="0" smtClean="0"/>
              <a:t>Set up as a Presidential Memorandum, superseding certain sections of PM 99-04</a:t>
            </a:r>
          </a:p>
          <a:p>
            <a:pPr marL="344488" indent="-344488">
              <a:buFont typeface="Wingdings" charset="2"/>
              <a:buChar char="§"/>
            </a:pPr>
            <a:endParaRPr lang="en-US" sz="1200" dirty="0" smtClean="0"/>
          </a:p>
          <a:p>
            <a:pPr marL="344488" indent="-344488">
              <a:buFont typeface="Wingdings" charset="2"/>
              <a:buChar char="§"/>
            </a:pPr>
            <a:r>
              <a:rPr lang="en-US" sz="3600" dirty="0" smtClean="0"/>
              <a:t>Four Major Sections</a:t>
            </a:r>
            <a:r>
              <a:rPr lang="en-US" sz="3200" dirty="0" smtClean="0"/>
              <a:t>:</a:t>
            </a:r>
          </a:p>
          <a:p>
            <a:pPr marL="971550" lvl="1" indent="-514350">
              <a:buClr>
                <a:schemeClr val="tx1"/>
              </a:buClr>
              <a:buSzPct val="90000"/>
              <a:buFont typeface="+mj-lt"/>
              <a:buAutoNum type="arabicPeriod"/>
            </a:pPr>
            <a:r>
              <a:rPr lang="en-US" sz="3400" dirty="0" smtClean="0"/>
              <a:t>Purpose of Policy </a:t>
            </a:r>
          </a:p>
          <a:p>
            <a:pPr marL="971550" lvl="1" indent="-514350">
              <a:buClr>
                <a:schemeClr val="tx1"/>
              </a:buClr>
              <a:buSzPct val="90000"/>
              <a:buFont typeface="+mj-lt"/>
              <a:buAutoNum type="arabicPeriod"/>
            </a:pPr>
            <a:r>
              <a:rPr lang="en-US" sz="3400" dirty="0" smtClean="0"/>
              <a:t>Policy </a:t>
            </a:r>
            <a:r>
              <a:rPr lang="en-US" sz="3400" dirty="0"/>
              <a:t>S</a:t>
            </a:r>
            <a:r>
              <a:rPr lang="en-US" sz="3400" dirty="0" smtClean="0"/>
              <a:t>tatements on Free Expression &amp; Free Speech</a:t>
            </a:r>
          </a:p>
          <a:p>
            <a:pPr marL="971550" lvl="1" indent="-514350">
              <a:buClr>
                <a:schemeClr val="tx1"/>
              </a:buClr>
              <a:buSzPct val="90000"/>
              <a:buFont typeface="+mj-lt"/>
              <a:buAutoNum type="arabicPeriod"/>
            </a:pPr>
            <a:r>
              <a:rPr lang="en-US" sz="3400" dirty="0" smtClean="0"/>
              <a:t>Policy on use of University Property, Facilities and Services</a:t>
            </a:r>
          </a:p>
          <a:p>
            <a:pPr marL="971550" lvl="1" indent="-514350">
              <a:buClr>
                <a:schemeClr val="tx1"/>
              </a:buClr>
              <a:buSzPct val="90000"/>
              <a:buFont typeface="+mj-lt"/>
              <a:buAutoNum type="arabicPeriod"/>
            </a:pPr>
            <a:r>
              <a:rPr lang="en-US" sz="3400" dirty="0" smtClean="0"/>
              <a:t>Specific Time-Place-Manner Restrictions</a:t>
            </a:r>
            <a:endParaRPr lang="en-US" sz="3400" dirty="0"/>
          </a:p>
        </p:txBody>
      </p:sp>
      <p:sp>
        <p:nvSpPr>
          <p:cNvPr id="8"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10" name="Straight Connector 9"/>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0767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776" y="1258498"/>
            <a:ext cx="10812163" cy="1325563"/>
          </a:xfrm>
        </p:spPr>
        <p:txBody>
          <a:bodyPr>
            <a:noAutofit/>
          </a:bodyPr>
          <a:lstStyle/>
          <a:p>
            <a:pPr lvl="1" algn="ctr" rtl="0">
              <a:lnSpc>
                <a:spcPct val="90000"/>
              </a:lnSpc>
              <a:spcBef>
                <a:spcPct val="0"/>
              </a:spcBef>
            </a:pPr>
            <a:r>
              <a:rPr lang="en-US" sz="3600" b="1" dirty="0" smtClean="0">
                <a:latin typeface="+mn-lt"/>
              </a:rPr>
              <a:t>Policy Administration</a:t>
            </a:r>
            <a:r>
              <a:rPr lang="en-US" sz="3400" b="1" dirty="0" smtClean="0"/>
              <a:t/>
            </a:r>
            <a:br>
              <a:rPr lang="en-US" sz="3400" b="1" dirty="0" smtClean="0"/>
            </a:br>
            <a:r>
              <a:rPr lang="en-US" sz="3400" b="1" dirty="0" smtClean="0">
                <a:latin typeface="+mn-lt"/>
              </a:rPr>
              <a:t/>
            </a:r>
            <a:br>
              <a:rPr lang="en-US" sz="3400" b="1" dirty="0" smtClean="0">
                <a:latin typeface="+mn-lt"/>
              </a:rPr>
            </a:br>
            <a:r>
              <a:rPr lang="en-US" sz="3400" b="1" dirty="0" smtClean="0">
                <a:latin typeface="+mn-lt"/>
              </a:rPr>
              <a:t> </a:t>
            </a:r>
            <a:endParaRPr lang="en-US" sz="3400" b="1" dirty="0">
              <a:latin typeface="+mn-lt"/>
            </a:endParaRPr>
          </a:p>
        </p:txBody>
      </p:sp>
      <p:sp>
        <p:nvSpPr>
          <p:cNvPr id="3" name="Content Placeholder 2"/>
          <p:cNvSpPr>
            <a:spLocks noGrp="1"/>
          </p:cNvSpPr>
          <p:nvPr>
            <p:ph idx="1"/>
          </p:nvPr>
        </p:nvSpPr>
        <p:spPr>
          <a:xfrm>
            <a:off x="593124" y="1814254"/>
            <a:ext cx="10861589" cy="4697755"/>
          </a:xfrm>
        </p:spPr>
        <p:txBody>
          <a:bodyPr>
            <a:normAutofit/>
          </a:bodyPr>
          <a:lstStyle/>
          <a:p>
            <a:pPr marL="0" indent="0">
              <a:buNone/>
            </a:pPr>
            <a:r>
              <a:rPr lang="en-US" sz="3600" b="1" dirty="0" smtClean="0"/>
              <a:t>As required by Education Code Section 66303:</a:t>
            </a:r>
            <a:endParaRPr lang="en-US" sz="3600" dirty="0" smtClean="0"/>
          </a:p>
          <a:p>
            <a:pPr marL="517525" indent="-517525">
              <a:buNone/>
            </a:pPr>
            <a:r>
              <a:rPr lang="en-US" sz="3000" dirty="0"/>
              <a:t>	</a:t>
            </a:r>
            <a:r>
              <a:rPr lang="en-US" sz="3300" dirty="0" smtClean="0"/>
              <a:t>The </a:t>
            </a:r>
            <a:r>
              <a:rPr lang="en-US" sz="3300" dirty="0"/>
              <a:t>President designates the Division of Student Affairs to administer this policy and serve as liaison with students exercising free speech.  </a:t>
            </a:r>
          </a:p>
          <a:p>
            <a:pPr marL="517525" indent="-517525">
              <a:buNone/>
            </a:pPr>
            <a:endParaRPr lang="en-US" sz="1800" dirty="0" smtClean="0"/>
          </a:p>
          <a:p>
            <a:pPr marL="517525" indent="-517525">
              <a:buNone/>
            </a:pPr>
            <a:r>
              <a:rPr lang="en-US" dirty="0"/>
              <a:t>	</a:t>
            </a:r>
            <a:r>
              <a:rPr lang="en-US" sz="3300" dirty="0" smtClean="0"/>
              <a:t>The </a:t>
            </a:r>
            <a:r>
              <a:rPr lang="en-US" sz="3300" dirty="0"/>
              <a:t>President designates Faculty Affairs and Human Resources Management to administer this policy and serve as liaison with faculty and staff exercising free </a:t>
            </a:r>
            <a:r>
              <a:rPr lang="en-US" sz="3300" dirty="0" smtClean="0"/>
              <a:t>speech.</a:t>
            </a:r>
            <a:r>
              <a:rPr lang="en-US" sz="3300" dirty="0" smtClean="0">
                <a:effectLst/>
              </a:rPr>
              <a:t> </a:t>
            </a:r>
            <a:endParaRPr lang="en-US" sz="3300" dirty="0" smtClean="0"/>
          </a:p>
        </p:txBody>
      </p:sp>
      <p:sp>
        <p:nvSpPr>
          <p:cNvPr id="4"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7" name="Straight Connector 6"/>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9996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210" y="837560"/>
            <a:ext cx="10515600" cy="1325563"/>
          </a:xfrm>
        </p:spPr>
        <p:txBody>
          <a:bodyPr>
            <a:normAutofit/>
          </a:bodyPr>
          <a:lstStyle/>
          <a:p>
            <a:r>
              <a:rPr lang="en-US" sz="3600" b="1" dirty="0" smtClean="0">
                <a:latin typeface="+mn-lt"/>
              </a:rPr>
              <a:t>Section 1 </a:t>
            </a:r>
            <a:r>
              <a:rPr lang="mr-IN" sz="3600" b="1" dirty="0" smtClean="0">
                <a:latin typeface="+mn-lt"/>
              </a:rPr>
              <a:t>–</a:t>
            </a:r>
            <a:r>
              <a:rPr lang="en-US" sz="3600" b="1" dirty="0" smtClean="0">
                <a:latin typeface="+mn-lt"/>
              </a:rPr>
              <a:t> Purpose of the Policy </a:t>
            </a:r>
            <a:endParaRPr lang="en-US" sz="3600" b="1" dirty="0">
              <a:latin typeface="+mn-lt"/>
            </a:endParaRPr>
          </a:p>
        </p:txBody>
      </p:sp>
      <p:sp>
        <p:nvSpPr>
          <p:cNvPr id="3" name="Content Placeholder 2"/>
          <p:cNvSpPr>
            <a:spLocks noGrp="1"/>
          </p:cNvSpPr>
          <p:nvPr>
            <p:ph idx="1"/>
          </p:nvPr>
        </p:nvSpPr>
        <p:spPr>
          <a:xfrm>
            <a:off x="764060" y="1950179"/>
            <a:ext cx="10861589" cy="4697755"/>
          </a:xfrm>
        </p:spPr>
        <p:txBody>
          <a:bodyPr>
            <a:normAutofit/>
          </a:bodyPr>
          <a:lstStyle/>
          <a:p>
            <a:pPr marL="344488" indent="-344488">
              <a:buFont typeface="Wingdings" charset="2"/>
              <a:buChar char="§"/>
            </a:pPr>
            <a:r>
              <a:rPr lang="en-US" sz="3600" dirty="0" smtClean="0"/>
              <a:t>The Policy governs </a:t>
            </a:r>
            <a:r>
              <a:rPr lang="en-US" sz="3600" dirty="0"/>
              <a:t>the use of University </a:t>
            </a:r>
            <a:r>
              <a:rPr lang="en-US" sz="3600" dirty="0" smtClean="0"/>
              <a:t>property.</a:t>
            </a:r>
          </a:p>
          <a:p>
            <a:pPr marL="344488" indent="-344488">
              <a:buFont typeface="Wingdings" charset="2"/>
              <a:buChar char="§"/>
            </a:pPr>
            <a:endParaRPr lang="en-US" sz="2000" dirty="0" smtClean="0"/>
          </a:p>
          <a:p>
            <a:pPr marL="344488" indent="-344488">
              <a:buFont typeface="Wingdings" charset="2"/>
              <a:buChar char="§"/>
            </a:pPr>
            <a:r>
              <a:rPr lang="en-US" sz="3600" dirty="0" smtClean="0"/>
              <a:t>The </a:t>
            </a:r>
            <a:r>
              <a:rPr lang="en-US" sz="3600" dirty="0"/>
              <a:t>rights, privileges, and responsibilities of persons and groups using University property are governed by this Policy, and by state and federal </a:t>
            </a:r>
            <a:r>
              <a:rPr lang="en-US" sz="3600" dirty="0" smtClean="0"/>
              <a:t>laws.</a:t>
            </a:r>
          </a:p>
        </p:txBody>
      </p:sp>
      <p:sp>
        <p:nvSpPr>
          <p:cNvPr id="4"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7" name="Straight Connector 6"/>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0400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210" y="837560"/>
            <a:ext cx="10515600" cy="1325563"/>
          </a:xfrm>
        </p:spPr>
        <p:txBody>
          <a:bodyPr>
            <a:normAutofit/>
          </a:bodyPr>
          <a:lstStyle/>
          <a:p>
            <a:r>
              <a:rPr lang="en-US" sz="3600" b="1" dirty="0" smtClean="0">
                <a:latin typeface="+mn-lt"/>
              </a:rPr>
              <a:t>Section 1 </a:t>
            </a:r>
            <a:r>
              <a:rPr lang="mr-IN" sz="3600" b="1" dirty="0" smtClean="0">
                <a:latin typeface="+mn-lt"/>
              </a:rPr>
              <a:t>–</a:t>
            </a:r>
            <a:r>
              <a:rPr lang="en-US" sz="3600" b="1" dirty="0" smtClean="0">
                <a:latin typeface="+mn-lt"/>
              </a:rPr>
              <a:t> Purpose of the Policy </a:t>
            </a:r>
            <a:endParaRPr lang="en-US" sz="3600" b="1" dirty="0">
              <a:latin typeface="+mn-lt"/>
            </a:endParaRPr>
          </a:p>
        </p:txBody>
      </p:sp>
      <p:sp>
        <p:nvSpPr>
          <p:cNvPr id="3" name="Content Placeholder 2"/>
          <p:cNvSpPr>
            <a:spLocks noGrp="1"/>
          </p:cNvSpPr>
          <p:nvPr>
            <p:ph idx="1"/>
          </p:nvPr>
        </p:nvSpPr>
        <p:spPr>
          <a:xfrm>
            <a:off x="764060" y="1950179"/>
            <a:ext cx="10861589" cy="4697755"/>
          </a:xfrm>
        </p:spPr>
        <p:txBody>
          <a:bodyPr>
            <a:normAutofit/>
          </a:bodyPr>
          <a:lstStyle/>
          <a:p>
            <a:pPr marL="406400" indent="-406400">
              <a:buFont typeface="Wingdings" charset="2"/>
              <a:buChar char="§"/>
            </a:pPr>
            <a:r>
              <a:rPr lang="en-US" sz="3600" dirty="0"/>
              <a:t>The University has an obligation to maintain an environment in which the business of the University can be conducted without disruption</a:t>
            </a:r>
            <a:r>
              <a:rPr lang="en-US" sz="3600" dirty="0" smtClean="0"/>
              <a:t>.</a:t>
            </a:r>
          </a:p>
          <a:p>
            <a:pPr marL="406400" indent="-406400">
              <a:buFont typeface="Wingdings" charset="2"/>
              <a:buChar char="§"/>
            </a:pPr>
            <a:endParaRPr lang="en-US" sz="2000" dirty="0"/>
          </a:p>
          <a:p>
            <a:pPr marL="406400" indent="-406400">
              <a:buFont typeface="Wingdings" charset="2"/>
              <a:buChar char="§"/>
            </a:pPr>
            <a:r>
              <a:rPr lang="en-US" sz="3600" dirty="0"/>
              <a:t>Done with the highest standards of institutional integrity, academic freedom, freedom of expression, and full recognition of the rights, privileges and responsibilities</a:t>
            </a:r>
          </a:p>
        </p:txBody>
      </p:sp>
      <p:sp>
        <p:nvSpPr>
          <p:cNvPr id="4"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7" name="Straight Connector 6"/>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0528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02" y="1194615"/>
            <a:ext cx="10812163" cy="1325563"/>
          </a:xfrm>
        </p:spPr>
        <p:txBody>
          <a:bodyPr>
            <a:noAutofit/>
          </a:bodyPr>
          <a:lstStyle/>
          <a:p>
            <a:pPr lvl="1" algn="l" rtl="0">
              <a:lnSpc>
                <a:spcPct val="90000"/>
              </a:lnSpc>
              <a:spcBef>
                <a:spcPct val="0"/>
              </a:spcBef>
            </a:pPr>
            <a:r>
              <a:rPr lang="en-US" sz="3400" b="1" dirty="0" smtClean="0">
                <a:latin typeface="+mn-lt"/>
              </a:rPr>
              <a:t>Section 2 </a:t>
            </a:r>
            <a:r>
              <a:rPr lang="mr-IN" sz="3400" b="1" dirty="0" smtClean="0">
                <a:latin typeface="+mn-lt"/>
              </a:rPr>
              <a:t>–</a:t>
            </a:r>
            <a:r>
              <a:rPr lang="en-US" sz="3400" b="1" dirty="0" smtClean="0">
                <a:latin typeface="+mn-lt"/>
              </a:rPr>
              <a:t> Policy Statements on Free Expression &amp; Free Speech</a:t>
            </a:r>
            <a:r>
              <a:rPr lang="en-US" sz="3400" dirty="0" smtClean="0">
                <a:latin typeface="+mn-lt"/>
              </a:rPr>
              <a:t/>
            </a:r>
            <a:br>
              <a:rPr lang="en-US" sz="3400" dirty="0" smtClean="0">
                <a:latin typeface="+mn-lt"/>
              </a:rPr>
            </a:br>
            <a:r>
              <a:rPr lang="en-US" sz="3400" b="1" dirty="0" smtClean="0">
                <a:latin typeface="+mn-lt"/>
              </a:rPr>
              <a:t> </a:t>
            </a:r>
            <a:endParaRPr lang="en-US" sz="3400" b="1" dirty="0">
              <a:latin typeface="+mn-lt"/>
            </a:endParaRPr>
          </a:p>
        </p:txBody>
      </p:sp>
      <p:sp>
        <p:nvSpPr>
          <p:cNvPr id="3" name="Content Placeholder 2"/>
          <p:cNvSpPr>
            <a:spLocks noGrp="1"/>
          </p:cNvSpPr>
          <p:nvPr>
            <p:ph idx="1"/>
          </p:nvPr>
        </p:nvSpPr>
        <p:spPr>
          <a:xfrm>
            <a:off x="702277" y="2160245"/>
            <a:ext cx="10861589" cy="4697755"/>
          </a:xfrm>
        </p:spPr>
        <p:txBody>
          <a:bodyPr>
            <a:normAutofit/>
          </a:bodyPr>
          <a:lstStyle/>
          <a:p>
            <a:pPr marL="406400" indent="-406400">
              <a:buFont typeface="Wingdings" charset="2"/>
              <a:buChar char="§"/>
            </a:pPr>
            <a:r>
              <a:rPr lang="en-US" sz="3400" dirty="0" smtClean="0"/>
              <a:t>Universities </a:t>
            </a:r>
            <a:r>
              <a:rPr lang="en-US" sz="3400" dirty="0"/>
              <a:t>exist to provide the conditions for hard thought and difficult debate so that individuals can develop the capacity for independent judgment. </a:t>
            </a:r>
            <a:endParaRPr lang="en-US" sz="3400" dirty="0" smtClean="0"/>
          </a:p>
          <a:p>
            <a:pPr marL="406400" indent="-406400">
              <a:buFont typeface="Wingdings" charset="2"/>
              <a:buChar char="§"/>
            </a:pPr>
            <a:endParaRPr lang="en-US" sz="2000" dirty="0" smtClean="0"/>
          </a:p>
          <a:p>
            <a:pPr marL="406400" indent="-406400">
              <a:buFont typeface="Wingdings" charset="2"/>
              <a:buChar char="§"/>
            </a:pPr>
            <a:r>
              <a:rPr lang="en-US" sz="3400" dirty="0" smtClean="0"/>
              <a:t>This </a:t>
            </a:r>
            <a:r>
              <a:rPr lang="en-US" sz="3400" dirty="0"/>
              <a:t>cannot happen if universities attempt to shield people from ideas and opinions they might find unwelcome, or if members of the university community try to silence or interfere with speakers with whom they disagree. </a:t>
            </a:r>
          </a:p>
        </p:txBody>
      </p:sp>
      <p:sp>
        <p:nvSpPr>
          <p:cNvPr id="4"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7" name="Straight Connector 6"/>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7869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02" y="1194615"/>
            <a:ext cx="10812163" cy="1325563"/>
          </a:xfrm>
        </p:spPr>
        <p:txBody>
          <a:bodyPr>
            <a:noAutofit/>
          </a:bodyPr>
          <a:lstStyle/>
          <a:p>
            <a:pPr lvl="1" algn="l" rtl="0">
              <a:lnSpc>
                <a:spcPct val="90000"/>
              </a:lnSpc>
              <a:spcBef>
                <a:spcPct val="0"/>
              </a:spcBef>
            </a:pPr>
            <a:r>
              <a:rPr lang="en-US" sz="3400" b="1" dirty="0" smtClean="0">
                <a:latin typeface="+mn-lt"/>
              </a:rPr>
              <a:t>Section 2 </a:t>
            </a:r>
            <a:r>
              <a:rPr lang="mr-IN" sz="3400" b="1" dirty="0" smtClean="0">
                <a:latin typeface="+mn-lt"/>
              </a:rPr>
              <a:t>–</a:t>
            </a:r>
            <a:r>
              <a:rPr lang="en-US" sz="3400" b="1" dirty="0" smtClean="0">
                <a:latin typeface="+mn-lt"/>
              </a:rPr>
              <a:t> Policy Statements on Free Expression &amp; Free Speech</a:t>
            </a:r>
            <a:r>
              <a:rPr lang="en-US" sz="3400" dirty="0" smtClean="0">
                <a:latin typeface="+mn-lt"/>
              </a:rPr>
              <a:t/>
            </a:r>
            <a:br>
              <a:rPr lang="en-US" sz="3400" dirty="0" smtClean="0">
                <a:latin typeface="+mn-lt"/>
              </a:rPr>
            </a:br>
            <a:r>
              <a:rPr lang="en-US" sz="3400" b="1" dirty="0" smtClean="0">
                <a:latin typeface="+mn-lt"/>
              </a:rPr>
              <a:t> </a:t>
            </a:r>
            <a:endParaRPr lang="en-US" sz="3400" b="1" dirty="0">
              <a:latin typeface="+mn-lt"/>
            </a:endParaRPr>
          </a:p>
        </p:txBody>
      </p:sp>
      <p:sp>
        <p:nvSpPr>
          <p:cNvPr id="3" name="Content Placeholder 2"/>
          <p:cNvSpPr>
            <a:spLocks noGrp="1"/>
          </p:cNvSpPr>
          <p:nvPr>
            <p:ph idx="1"/>
          </p:nvPr>
        </p:nvSpPr>
        <p:spPr>
          <a:xfrm>
            <a:off x="702277" y="2160245"/>
            <a:ext cx="10861589" cy="4697755"/>
          </a:xfrm>
        </p:spPr>
        <p:txBody>
          <a:bodyPr>
            <a:normAutofit/>
          </a:bodyPr>
          <a:lstStyle/>
          <a:p>
            <a:pPr marL="406400" indent="-406400">
              <a:buFont typeface="Wingdings" charset="2"/>
              <a:buChar char="§"/>
            </a:pPr>
            <a:r>
              <a:rPr lang="en-US" sz="3600" dirty="0"/>
              <a:t>Of course, freedom of speech is not and cannot be absolute. While there is no hate speech exception to First Amendment protections, threats, harassment, ‘fighting words,’ incitement and defamatory speech are not protected. </a:t>
            </a:r>
          </a:p>
        </p:txBody>
      </p:sp>
      <p:sp>
        <p:nvSpPr>
          <p:cNvPr id="4" name="Title 3"/>
          <p:cNvSpPr txBox="1">
            <a:spLocks/>
          </p:cNvSpPr>
          <p:nvPr/>
        </p:nvSpPr>
        <p:spPr>
          <a:xfrm>
            <a:off x="2345727" y="315704"/>
            <a:ext cx="10515600" cy="7017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mn-lt"/>
              </a:rPr>
              <a:t>      Exploring Time, Place, and Manner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52" y="377489"/>
            <a:ext cx="3111692" cy="487481"/>
          </a:xfrm>
          <a:prstGeom prst="rect">
            <a:avLst/>
          </a:prstGeom>
        </p:spPr>
      </p:pic>
      <p:cxnSp>
        <p:nvCxnSpPr>
          <p:cNvPr id="7" name="Straight Connector 6"/>
          <p:cNvCxnSpPr/>
          <p:nvPr/>
        </p:nvCxnSpPr>
        <p:spPr>
          <a:xfrm>
            <a:off x="185352" y="1029792"/>
            <a:ext cx="11677134" cy="0"/>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97514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1091</TotalTime>
  <Words>965</Words>
  <Application>Microsoft Office PowerPoint</Application>
  <PresentationFormat>Widescreen</PresentationFormat>
  <Paragraphs>89</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Courier New</vt:lpstr>
      <vt:lpstr>Mangal</vt:lpstr>
      <vt:lpstr>Wingdings</vt:lpstr>
      <vt:lpstr>Office Theme</vt:lpstr>
      <vt:lpstr>PowerPoint Presentation</vt:lpstr>
      <vt:lpstr>Can University’s impose time, place and manner restrictions?</vt:lpstr>
      <vt:lpstr>Can University’s impose time, place and manner restrictions?</vt:lpstr>
      <vt:lpstr>PowerPoint Presentation</vt:lpstr>
      <vt:lpstr>Policy Administration   </vt:lpstr>
      <vt:lpstr>Section 1 – Purpose of the Policy </vt:lpstr>
      <vt:lpstr>Section 1 – Purpose of the Policy </vt:lpstr>
      <vt:lpstr>Section 2 – Policy Statements on Free Expression &amp; Free Speech  </vt:lpstr>
      <vt:lpstr>Section 2 – Policy Statements on Free Expression &amp; Free Speech  </vt:lpstr>
      <vt:lpstr>PowerPoint Presentation</vt:lpstr>
      <vt:lpstr>Section 3 – Policy on use of University Property, Facilities and Services   </vt:lpstr>
      <vt:lpstr>Section 3 – Policy on use of University Property, Facilities and Services   </vt:lpstr>
      <vt:lpstr>PowerPoint Presentation</vt:lpstr>
      <vt:lpstr>PowerPoint Presentation</vt:lpstr>
      <vt:lpstr>Section 4 – Specific Time-Place-Manner Restrictions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Susanne Walker</cp:lastModifiedBy>
  <cp:revision>33</cp:revision>
  <dcterms:created xsi:type="dcterms:W3CDTF">2018-02-18T23:47:27Z</dcterms:created>
  <dcterms:modified xsi:type="dcterms:W3CDTF">2018-03-12T17:16:32Z</dcterms:modified>
</cp:coreProperties>
</file>