
<file path=[Content_Types].xml><?xml version="1.0" encoding="utf-8"?>
<Types xmlns="http://schemas.openxmlformats.org/package/2006/content-types">
  <Default Extension="crdownload"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notesMasterIdLst>
    <p:notesMasterId r:id="rId26"/>
  </p:notesMasterIdLst>
  <p:sldIdLst>
    <p:sldId id="256" r:id="rId2"/>
    <p:sldId id="273" r:id="rId3"/>
    <p:sldId id="311" r:id="rId4"/>
    <p:sldId id="342" r:id="rId5"/>
    <p:sldId id="332" r:id="rId6"/>
    <p:sldId id="333" r:id="rId7"/>
    <p:sldId id="338" r:id="rId8"/>
    <p:sldId id="335" r:id="rId9"/>
    <p:sldId id="334" r:id="rId10"/>
    <p:sldId id="288" r:id="rId11"/>
    <p:sldId id="296" r:id="rId12"/>
    <p:sldId id="280" r:id="rId13"/>
    <p:sldId id="281" r:id="rId14"/>
    <p:sldId id="283" r:id="rId15"/>
    <p:sldId id="284" r:id="rId16"/>
    <p:sldId id="290" r:id="rId17"/>
    <p:sldId id="301" r:id="rId18"/>
    <p:sldId id="305" r:id="rId19"/>
    <p:sldId id="303" r:id="rId20"/>
    <p:sldId id="304" r:id="rId21"/>
    <p:sldId id="331" r:id="rId22"/>
    <p:sldId id="340" r:id="rId23"/>
    <p:sldId id="300" r:id="rId24"/>
    <p:sldId id="339"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7F27DA9-569F-4643-9872-CEF895DAD7A7}" type="datetimeFigureOut">
              <a:rPr lang="en-US" smtClean="0"/>
              <a:t>2/25/2022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078D2F-D28F-4CA8-BB93-EB8A0FB4F48E}" type="slidenum">
              <a:rPr lang="en-US" smtClean="0"/>
              <a:t>‹#›</a:t>
            </a:fld>
            <a:endParaRPr lang="en-US" dirty="0"/>
          </a:p>
        </p:txBody>
      </p:sp>
    </p:spTree>
    <p:extLst>
      <p:ext uri="{BB962C8B-B14F-4D97-AF65-F5344CB8AC3E}">
        <p14:creationId xmlns:p14="http://schemas.microsoft.com/office/powerpoint/2010/main" val="2455501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7F1E4F-1CFF-5643-939E-217C01CDF565}"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5042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0410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453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863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63562373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772462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743692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449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522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B61BEF0D-F0BB-DE4B-95CE-6DB70DBA9567}" type="datetimeFigureOut">
              <a:rPr lang="en-US" smtClean="0"/>
              <a:pPr/>
              <a:t>2/25/2022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D57F1E4F-1CFF-5643-939E-217C01CDF565}"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936047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B61BEF0D-F0BB-DE4B-95CE-6DB70DBA9567}" type="datetimeFigureOut">
              <a:rPr lang="en-US" smtClean="0"/>
              <a:pPr/>
              <a:t>2/25/2022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287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61BEF0D-F0BB-DE4B-95CE-6DB70DBA9567}" type="datetimeFigureOut">
              <a:rPr lang="en-US" smtClean="0"/>
              <a:pPr/>
              <a:t>2/25/2022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57F1E4F-1CFF-5643-939E-217C01CDF56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154025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crdownload"/><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hhs.gov/ohrp/index.html" TargetMode="External"/><Relationship Id="rId2" Type="http://schemas.openxmlformats.org/officeDocument/2006/relationships/hyperlink" Target="https://www.csudh.edu/gsr/research/research-compliance/irb/" TargetMode="External"/><Relationship Id="rId1" Type="http://schemas.openxmlformats.org/officeDocument/2006/relationships/slideLayout" Target="../slideLayouts/slideLayout8.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sudh.edu/gsr/research/research-compliance/ir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Institutional review board</a:t>
            </a:r>
            <a:br>
              <a:rPr lang="en-US" dirty="0"/>
            </a:br>
            <a:r>
              <a:rPr lang="en-US" dirty="0"/>
              <a:t>(IRB)</a:t>
            </a:r>
            <a:br>
              <a:rPr lang="en-US" dirty="0"/>
            </a:br>
            <a:endParaRPr lang="en-US" dirty="0"/>
          </a:p>
        </p:txBody>
      </p:sp>
      <p:sp>
        <p:nvSpPr>
          <p:cNvPr id="3" name="Subtitle 2"/>
          <p:cNvSpPr>
            <a:spLocks noGrp="1"/>
          </p:cNvSpPr>
          <p:nvPr>
            <p:ph type="subTitle" idx="1"/>
          </p:nvPr>
        </p:nvSpPr>
        <p:spPr/>
        <p:txBody>
          <a:bodyPr>
            <a:normAutofit fontScale="55000" lnSpcReduction="20000"/>
          </a:bodyPr>
          <a:lstStyle/>
          <a:p>
            <a:r>
              <a:rPr lang="en-US" dirty="0"/>
              <a:t>Judith Aguirre</a:t>
            </a:r>
          </a:p>
          <a:p>
            <a:r>
              <a:rPr lang="en-US" dirty="0"/>
              <a:t>Research compliance Officer</a:t>
            </a:r>
          </a:p>
          <a:p>
            <a:r>
              <a:rPr lang="en-US" dirty="0"/>
              <a:t>Office of graduate studies and research</a:t>
            </a:r>
          </a:p>
          <a:p>
            <a:endParaRPr lang="en-US" dirty="0"/>
          </a:p>
        </p:txBody>
      </p:sp>
    </p:spTree>
    <p:extLst>
      <p:ext uri="{BB962C8B-B14F-4D97-AF65-F5344CB8AC3E}">
        <p14:creationId xmlns:p14="http://schemas.microsoft.com/office/powerpoint/2010/main" val="377389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The irb has the authority to:</a:t>
            </a:r>
          </a:p>
        </p:txBody>
      </p:sp>
      <p:sp>
        <p:nvSpPr>
          <p:cNvPr id="3" name="Content Placeholder 2"/>
          <p:cNvSpPr>
            <a:spLocks noGrp="1"/>
          </p:cNvSpPr>
          <p:nvPr>
            <p:ph idx="1"/>
          </p:nvPr>
        </p:nvSpPr>
        <p:spPr/>
        <p:txBody>
          <a:bodyPr/>
          <a:lstStyle/>
          <a:p>
            <a:r>
              <a:rPr lang="en-US" dirty="0"/>
              <a:t>Approve the study</a:t>
            </a:r>
          </a:p>
          <a:p>
            <a:r>
              <a:rPr lang="en-US" dirty="0"/>
              <a:t>Require modifications prior to approval</a:t>
            </a:r>
          </a:p>
          <a:p>
            <a:r>
              <a:rPr lang="en-US" dirty="0"/>
              <a:t>Table</a:t>
            </a:r>
          </a:p>
          <a:p>
            <a:r>
              <a:rPr lang="en-US" dirty="0"/>
              <a:t>Disapprove all research activities including proposed changes in previously approved human subject research </a:t>
            </a:r>
          </a:p>
          <a:p>
            <a:pPr marL="0" indent="0">
              <a:buNone/>
            </a:pPr>
            <a:endParaRPr lang="en-US" dirty="0"/>
          </a:p>
        </p:txBody>
      </p:sp>
    </p:spTree>
    <p:extLst>
      <p:ext uri="{BB962C8B-B14F-4D97-AF65-F5344CB8AC3E}">
        <p14:creationId xmlns:p14="http://schemas.microsoft.com/office/powerpoint/2010/main" val="3217833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Submits the Proposal?</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pPr marL="0" indent="0">
              <a:buNone/>
            </a:pPr>
            <a:endParaRPr lang="en-US" dirty="0"/>
          </a:p>
          <a:p>
            <a:pPr>
              <a:lnSpc>
                <a:spcPct val="120000"/>
              </a:lnSpc>
            </a:pPr>
            <a:r>
              <a:rPr lang="en-US" sz="3500" dirty="0"/>
              <a:t>All individuals associated with CSUDH (faculty, staff, students) must submit a protocol if it meets the definition of human research. </a:t>
            </a:r>
          </a:p>
          <a:p>
            <a:pPr>
              <a:lnSpc>
                <a:spcPct val="120000"/>
              </a:lnSpc>
            </a:pPr>
            <a:r>
              <a:rPr lang="en-US" sz="3500" dirty="0"/>
              <a:t>List the faculty mentor as the Principal Investigator and the students as the Co-Investigator</a:t>
            </a:r>
          </a:p>
          <a:p>
            <a:pPr marL="0" indent="0">
              <a:lnSpc>
                <a:spcPct val="120000"/>
              </a:lnSpc>
              <a:buNone/>
            </a:pPr>
            <a:endParaRPr lang="en-US" sz="3500" dirty="0"/>
          </a:p>
          <a:p>
            <a:pPr marL="0" indent="0">
              <a:buNone/>
            </a:pPr>
            <a:endParaRPr lang="en-US" dirty="0"/>
          </a:p>
          <a:p>
            <a:pPr marL="0" indent="0">
              <a:buNone/>
            </a:pPr>
            <a:endParaRPr lang="en-US" sz="3500" dirty="0"/>
          </a:p>
          <a:p>
            <a:pPr marL="0" indent="0">
              <a:buNone/>
            </a:pPr>
            <a:endParaRPr lang="en-US" sz="3500" dirty="0"/>
          </a:p>
          <a:p>
            <a:pPr marL="0" indent="0">
              <a:buNone/>
            </a:pPr>
            <a:endParaRPr lang="en-US" dirty="0"/>
          </a:p>
          <a:p>
            <a:endParaRPr lang="en-US" dirty="0"/>
          </a:p>
        </p:txBody>
      </p:sp>
      <p:sp>
        <p:nvSpPr>
          <p:cNvPr id="4" name="Text Placeholder 3"/>
          <p:cNvSpPr>
            <a:spLocks noGrp="1"/>
          </p:cNvSpPr>
          <p:nvPr>
            <p:ph type="body" sz="half" idx="2"/>
          </p:nvPr>
        </p:nvSpPr>
        <p:spPr/>
        <p:txBody>
          <a:bodyPr/>
          <a:lstStyle/>
          <a:p>
            <a:pPr algn="ctr"/>
            <a:r>
              <a:rPr lang="en-US" b="1" dirty="0"/>
              <a:t>Students should submit a  proposal under the </a:t>
            </a:r>
            <a:r>
              <a:rPr lang="en-US" b="1" u="sng" dirty="0"/>
              <a:t> </a:t>
            </a:r>
            <a:r>
              <a:rPr lang="en-US" b="1" dirty="0"/>
              <a:t>supervision of a faculty member.   </a:t>
            </a:r>
          </a:p>
        </p:txBody>
      </p:sp>
    </p:spTree>
    <p:extLst>
      <p:ext uri="{BB962C8B-B14F-4D97-AF65-F5344CB8AC3E}">
        <p14:creationId xmlns:p14="http://schemas.microsoft.com/office/powerpoint/2010/main" val="277041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Irb Review categories</a:t>
            </a:r>
            <a:br>
              <a:rPr lang="en-US" u="sng" dirty="0"/>
            </a:br>
            <a:r>
              <a:rPr lang="en-US" u="sng" dirty="0"/>
              <a:t>of Research</a:t>
            </a:r>
          </a:p>
        </p:txBody>
      </p:sp>
      <p:sp>
        <p:nvSpPr>
          <p:cNvPr id="7" name="Content Placeholder 6"/>
          <p:cNvSpPr>
            <a:spLocks noGrp="1"/>
          </p:cNvSpPr>
          <p:nvPr>
            <p:ph idx="1"/>
          </p:nvPr>
        </p:nvSpPr>
        <p:spPr/>
        <p:txBody>
          <a:bodyPr/>
          <a:lstStyle/>
          <a:p>
            <a:pPr marL="0" indent="0">
              <a:buNone/>
            </a:pPr>
            <a:r>
              <a:rPr lang="en-US" dirty="0"/>
              <a:t>All research projects are categorized into one of three categories for the IRB review process.  Each category is different in the level of scrutiny and review process.  The IRB is responsible for making the final decision of which a category a research project falls under.  </a:t>
            </a:r>
          </a:p>
          <a:p>
            <a:pPr>
              <a:buFont typeface="Wingdings" panose="05000000000000000000" pitchFamily="2" charset="2"/>
              <a:buChar char="v"/>
            </a:pPr>
            <a:r>
              <a:rPr lang="en-US" dirty="0"/>
              <a:t>Full</a:t>
            </a:r>
          </a:p>
          <a:p>
            <a:pPr>
              <a:buFont typeface="Wingdings" panose="05000000000000000000" pitchFamily="2" charset="2"/>
              <a:buChar char="v"/>
            </a:pPr>
            <a:r>
              <a:rPr lang="en-US" dirty="0"/>
              <a:t>Expedited</a:t>
            </a:r>
          </a:p>
          <a:p>
            <a:pPr>
              <a:buFont typeface="Wingdings" panose="05000000000000000000" pitchFamily="2" charset="2"/>
              <a:buChar char="v"/>
            </a:pPr>
            <a:r>
              <a:rPr lang="en-US" dirty="0"/>
              <a:t>Exempt</a:t>
            </a:r>
          </a:p>
          <a:p>
            <a:pPr marL="0" indent="0">
              <a:buNone/>
            </a:pPr>
            <a:endParaRPr lang="en-US" dirty="0"/>
          </a:p>
        </p:txBody>
      </p:sp>
      <p:sp>
        <p:nvSpPr>
          <p:cNvPr id="8" name="AutoShape 2" descr="Image result for tuskegee syphilis study image"/>
          <p:cNvSpPr>
            <a:spLocks noChangeAspect="1" noChangeArrowheads="1"/>
          </p:cNvSpPr>
          <p:nvPr/>
        </p:nvSpPr>
        <p:spPr bwMode="auto">
          <a:xfrm>
            <a:off x="155575" y="-7318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Image result for tuskegee syphilis study image"/>
          <p:cNvSpPr>
            <a:spLocks noChangeAspect="1" noChangeArrowheads="1"/>
          </p:cNvSpPr>
          <p:nvPr/>
        </p:nvSpPr>
        <p:spPr bwMode="auto">
          <a:xfrm>
            <a:off x="307975" y="-5794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32720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Full Review category</a:t>
            </a:r>
          </a:p>
        </p:txBody>
      </p:sp>
      <p:sp>
        <p:nvSpPr>
          <p:cNvPr id="7" name="Content Placeholder 6"/>
          <p:cNvSpPr>
            <a:spLocks noGrp="1"/>
          </p:cNvSpPr>
          <p:nvPr>
            <p:ph idx="1"/>
          </p:nvPr>
        </p:nvSpPr>
        <p:spPr>
          <a:xfrm>
            <a:off x="1251678" y="2286001"/>
            <a:ext cx="10178322" cy="2227203"/>
          </a:xfrm>
        </p:spPr>
        <p:txBody>
          <a:bodyPr>
            <a:normAutofit/>
          </a:bodyPr>
          <a:lstStyle/>
          <a:p>
            <a:r>
              <a:rPr lang="en-US" dirty="0"/>
              <a:t>For </a:t>
            </a:r>
            <a:r>
              <a:rPr lang="en-US" u="sng" dirty="0"/>
              <a:t>higher risk</a:t>
            </a:r>
            <a:r>
              <a:rPr lang="en-US" dirty="0"/>
              <a:t> studies</a:t>
            </a:r>
          </a:p>
          <a:p>
            <a:r>
              <a:rPr lang="en-US" dirty="0"/>
              <a:t>Requires a fully convened IRB committee review </a:t>
            </a:r>
          </a:p>
          <a:p>
            <a:pPr lvl="1"/>
            <a:r>
              <a:rPr lang="en-US" dirty="0"/>
              <a:t>Check IRB Calendar posted on the IRB Homepage</a:t>
            </a:r>
          </a:p>
          <a:p>
            <a:pPr marL="0" indent="0">
              <a:buNone/>
            </a:pPr>
            <a:endParaRPr lang="en-US" dirty="0"/>
          </a:p>
          <a:p>
            <a:pPr marL="0" indent="0" algn="ctr">
              <a:buNone/>
            </a:pPr>
            <a:endParaRPr lang="en-US" sz="1500" dirty="0">
              <a:solidFill>
                <a:srgbClr val="FF0000"/>
              </a:solidFill>
              <a:latin typeface="Goudy Stout" panose="0202090407030B020401" pitchFamily="18" charset="0"/>
            </a:endParaRPr>
          </a:p>
          <a:p>
            <a:pPr marL="0" indent="0">
              <a:buNone/>
            </a:pPr>
            <a:endParaRPr lang="en-US" dirty="0"/>
          </a:p>
          <a:p>
            <a:pPr marL="0" indent="0">
              <a:buNone/>
            </a:pPr>
            <a:endParaRPr lang="en-US" dirty="0"/>
          </a:p>
          <a:p>
            <a:endParaRPr lang="en-US" dirty="0"/>
          </a:p>
        </p:txBody>
      </p:sp>
      <p:sp>
        <p:nvSpPr>
          <p:cNvPr id="8" name="AutoShape 2" descr="Image result for tuskegee syphilis study image"/>
          <p:cNvSpPr>
            <a:spLocks noChangeAspect="1" noChangeArrowheads="1"/>
          </p:cNvSpPr>
          <p:nvPr/>
        </p:nvSpPr>
        <p:spPr bwMode="auto">
          <a:xfrm>
            <a:off x="155575" y="-7318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Image result for tuskegee syphilis study image"/>
          <p:cNvSpPr>
            <a:spLocks noChangeAspect="1" noChangeArrowheads="1"/>
          </p:cNvSpPr>
          <p:nvPr/>
        </p:nvSpPr>
        <p:spPr bwMode="auto">
          <a:xfrm>
            <a:off x="307975" y="-5794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3234" y="4854026"/>
            <a:ext cx="2486025" cy="1838325"/>
          </a:xfrm>
          <a:prstGeom prst="rect">
            <a:avLst/>
          </a:prstGeom>
        </p:spPr>
      </p:pic>
    </p:spTree>
    <p:extLst>
      <p:ext uri="{BB962C8B-B14F-4D97-AF65-F5344CB8AC3E}">
        <p14:creationId xmlns:p14="http://schemas.microsoft.com/office/powerpoint/2010/main" val="262600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Expedited review category</a:t>
            </a:r>
          </a:p>
        </p:txBody>
      </p:sp>
      <p:sp>
        <p:nvSpPr>
          <p:cNvPr id="7" name="Content Placeholder 6"/>
          <p:cNvSpPr>
            <a:spLocks noGrp="1"/>
          </p:cNvSpPr>
          <p:nvPr>
            <p:ph idx="1"/>
          </p:nvPr>
        </p:nvSpPr>
        <p:spPr>
          <a:xfrm>
            <a:off x="1251678" y="2286001"/>
            <a:ext cx="10178322" cy="2238375"/>
          </a:xfrm>
        </p:spPr>
        <p:txBody>
          <a:bodyPr>
            <a:normAutofit fontScale="85000" lnSpcReduction="10000"/>
          </a:bodyPr>
          <a:lstStyle/>
          <a:p>
            <a:r>
              <a:rPr lang="en-US" dirty="0"/>
              <a:t>Moderate risk protocols that meet specific federal criteria qualify for an expedited review (45 CFR 46.110)</a:t>
            </a:r>
          </a:p>
          <a:p>
            <a:pPr lvl="1"/>
            <a:r>
              <a:rPr lang="en-US" dirty="0"/>
              <a:t>Expedited Categories</a:t>
            </a:r>
          </a:p>
          <a:p>
            <a:r>
              <a:rPr lang="en-US" dirty="0"/>
              <a:t>The IRB Chair or designated primary reviewers review the IRB Submission  </a:t>
            </a:r>
          </a:p>
          <a:p>
            <a:r>
              <a:rPr lang="en-US" dirty="0"/>
              <a:t>Reviews occur throughout the month as IRB Submissions are received</a:t>
            </a:r>
          </a:p>
          <a:p>
            <a:pPr marL="0" indent="0">
              <a:buNone/>
            </a:pPr>
            <a:br>
              <a:rPr lang="en-US" dirty="0"/>
            </a:br>
            <a:endParaRPr lang="en-US" dirty="0"/>
          </a:p>
          <a:p>
            <a:endParaRPr lang="en-US" sz="1500" dirty="0">
              <a:solidFill>
                <a:srgbClr val="FF0000"/>
              </a:solidFill>
              <a:latin typeface="Goudy Stout" panose="0202090407030B020401" pitchFamily="18" charset="0"/>
            </a:endParaRPr>
          </a:p>
          <a:p>
            <a:pPr marL="0" indent="0">
              <a:buNone/>
            </a:pPr>
            <a:endParaRPr lang="en-US" dirty="0"/>
          </a:p>
          <a:p>
            <a:pPr marL="0" indent="0">
              <a:buNone/>
            </a:pPr>
            <a:endParaRPr lang="en-US" dirty="0"/>
          </a:p>
          <a:p>
            <a:endParaRPr lang="en-US" dirty="0"/>
          </a:p>
        </p:txBody>
      </p:sp>
      <p:sp>
        <p:nvSpPr>
          <p:cNvPr id="8" name="AutoShape 2" descr="Image result for tuskegee syphilis study image"/>
          <p:cNvSpPr>
            <a:spLocks noChangeAspect="1" noChangeArrowheads="1"/>
          </p:cNvSpPr>
          <p:nvPr/>
        </p:nvSpPr>
        <p:spPr bwMode="auto">
          <a:xfrm>
            <a:off x="155575" y="-7318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Image result for tuskegee syphilis study image"/>
          <p:cNvSpPr>
            <a:spLocks noChangeAspect="1" noChangeArrowheads="1"/>
          </p:cNvSpPr>
          <p:nvPr/>
        </p:nvSpPr>
        <p:spPr bwMode="auto">
          <a:xfrm>
            <a:off x="307975" y="-5794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7267" y="4087962"/>
            <a:ext cx="4029075" cy="2333624"/>
          </a:xfrm>
          <a:prstGeom prst="rect">
            <a:avLst/>
          </a:prstGeom>
        </p:spPr>
      </p:pic>
    </p:spTree>
    <p:extLst>
      <p:ext uri="{BB962C8B-B14F-4D97-AF65-F5344CB8AC3E}">
        <p14:creationId xmlns:p14="http://schemas.microsoft.com/office/powerpoint/2010/main" val="312069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Exempt from IRB review</a:t>
            </a:r>
          </a:p>
        </p:txBody>
      </p:sp>
      <p:sp>
        <p:nvSpPr>
          <p:cNvPr id="7" name="Content Placeholder 6"/>
          <p:cNvSpPr>
            <a:spLocks noGrp="1"/>
          </p:cNvSpPr>
          <p:nvPr>
            <p:ph idx="1"/>
          </p:nvPr>
        </p:nvSpPr>
        <p:spPr/>
        <p:txBody>
          <a:bodyPr>
            <a:normAutofit/>
          </a:bodyPr>
          <a:lstStyle/>
          <a:p>
            <a:r>
              <a:rPr lang="en-US" dirty="0"/>
              <a:t>Involve low risk to human subjects.</a:t>
            </a:r>
          </a:p>
          <a:p>
            <a:r>
              <a:rPr lang="en-US" dirty="0"/>
              <a:t>The IRB Analyst conducts these reviews </a:t>
            </a:r>
          </a:p>
          <a:p>
            <a:r>
              <a:rPr lang="en-US" dirty="0"/>
              <a:t>Reviews occur throughout the month as IRB Submissions are received</a:t>
            </a:r>
          </a:p>
          <a:p>
            <a:endParaRPr lang="en-US" dirty="0"/>
          </a:p>
          <a:p>
            <a:endParaRPr lang="en-US" dirty="0"/>
          </a:p>
          <a:p>
            <a:endParaRPr lang="en-US" dirty="0"/>
          </a:p>
          <a:p>
            <a:endParaRPr lang="en-US" dirty="0"/>
          </a:p>
          <a:p>
            <a:pPr marL="0" indent="0">
              <a:buNone/>
            </a:pPr>
            <a:endParaRPr lang="en-US" sz="1500" dirty="0">
              <a:solidFill>
                <a:srgbClr val="FF0000"/>
              </a:solidFill>
              <a:latin typeface="Goudy Stout" panose="0202090407030B020401" pitchFamily="18" charset="0"/>
            </a:endParaRPr>
          </a:p>
          <a:p>
            <a:pPr marL="0" indent="0">
              <a:buNone/>
            </a:pPr>
            <a:endParaRPr lang="en-US" dirty="0"/>
          </a:p>
          <a:p>
            <a:pPr marL="0" indent="0">
              <a:buNone/>
            </a:pPr>
            <a:endParaRPr lang="en-US" dirty="0"/>
          </a:p>
          <a:p>
            <a:endParaRPr lang="en-US" dirty="0"/>
          </a:p>
        </p:txBody>
      </p:sp>
      <p:sp>
        <p:nvSpPr>
          <p:cNvPr id="8" name="AutoShape 2" descr="Image result for tuskegee syphilis study image"/>
          <p:cNvSpPr>
            <a:spLocks noChangeAspect="1" noChangeArrowheads="1"/>
          </p:cNvSpPr>
          <p:nvPr/>
        </p:nvSpPr>
        <p:spPr bwMode="auto">
          <a:xfrm>
            <a:off x="155575" y="-7318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4" descr="Image result for tuskegee syphilis study image"/>
          <p:cNvSpPr>
            <a:spLocks noChangeAspect="1" noChangeArrowheads="1"/>
          </p:cNvSpPr>
          <p:nvPr/>
        </p:nvSpPr>
        <p:spPr bwMode="auto">
          <a:xfrm>
            <a:off x="307975" y="-579438"/>
            <a:ext cx="2857500" cy="1533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7101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consent form elements</a:t>
            </a:r>
          </a:p>
        </p:txBody>
      </p:sp>
      <p:sp>
        <p:nvSpPr>
          <p:cNvPr id="3" name="Content Placeholder 2"/>
          <p:cNvSpPr>
            <a:spLocks noGrp="1"/>
          </p:cNvSpPr>
          <p:nvPr>
            <p:ph idx="1"/>
          </p:nvPr>
        </p:nvSpPr>
        <p:spPr/>
        <p:txBody>
          <a:bodyPr>
            <a:normAutofit lnSpcReduction="10000"/>
          </a:bodyPr>
          <a:lstStyle/>
          <a:p>
            <a:r>
              <a:rPr lang="en-US" dirty="0"/>
              <a:t>Statement that the study involves research </a:t>
            </a:r>
          </a:p>
          <a:p>
            <a:r>
              <a:rPr lang="en-US" dirty="0"/>
              <a:t>Research is described</a:t>
            </a:r>
          </a:p>
          <a:p>
            <a:r>
              <a:rPr lang="en-US" dirty="0"/>
              <a:t>Description of Risks</a:t>
            </a:r>
          </a:p>
          <a:p>
            <a:r>
              <a:rPr lang="en-US" dirty="0"/>
              <a:t>Description of Benefits</a:t>
            </a:r>
          </a:p>
          <a:p>
            <a:r>
              <a:rPr lang="en-US" dirty="0"/>
              <a:t>Disclosure of Alternatives</a:t>
            </a:r>
          </a:p>
          <a:p>
            <a:r>
              <a:rPr lang="en-US" dirty="0"/>
              <a:t>Confidentiality</a:t>
            </a:r>
          </a:p>
          <a:p>
            <a:r>
              <a:rPr lang="en-US" dirty="0"/>
              <a:t>If more than minimal risk, compensation and/or medical treatment</a:t>
            </a:r>
          </a:p>
          <a:p>
            <a:r>
              <a:rPr lang="en-US" dirty="0"/>
              <a:t>Participation is voluntary</a:t>
            </a:r>
          </a:p>
          <a:p>
            <a:r>
              <a:rPr lang="en-US" dirty="0"/>
              <a:t>Whom To Contact</a:t>
            </a:r>
          </a:p>
        </p:txBody>
      </p:sp>
    </p:spTree>
    <p:extLst>
      <p:ext uri="{BB962C8B-B14F-4D97-AF65-F5344CB8AC3E}">
        <p14:creationId xmlns:p14="http://schemas.microsoft.com/office/powerpoint/2010/main" val="3861845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Form B (Proposal)</a:t>
            </a:r>
          </a:p>
        </p:txBody>
      </p:sp>
      <p:sp>
        <p:nvSpPr>
          <p:cNvPr id="3" name="Content Placeholder 2"/>
          <p:cNvSpPr>
            <a:spLocks noGrp="1"/>
          </p:cNvSpPr>
          <p:nvPr>
            <p:ph idx="1"/>
          </p:nvPr>
        </p:nvSpPr>
        <p:spPr/>
        <p:txBody>
          <a:bodyPr>
            <a:normAutofit fontScale="85000" lnSpcReduction="10000"/>
          </a:bodyPr>
          <a:lstStyle/>
          <a:p>
            <a:pPr marL="0" indent="0">
              <a:buNone/>
            </a:pPr>
            <a:r>
              <a:rPr lang="en-US" b="1" u="sng" dirty="0"/>
              <a:t>Recruitment Methods</a:t>
            </a:r>
            <a:r>
              <a:rPr lang="en-US" dirty="0"/>
              <a:t>: </a:t>
            </a:r>
          </a:p>
          <a:p>
            <a:pPr marL="0" indent="0">
              <a:buNone/>
            </a:pPr>
            <a:r>
              <a:rPr lang="en-US" i="1" dirty="0"/>
              <a:t>Describe how you will identify and recruit subjects.  Submit a copy of the flyer or advertisement if you will be advertising for subjects.  (If subjects will be identified through private records, the holder of the records must make the initial contact with the subject.)  Include a statement about how the recruitment will ensure voluntary participation and not single out or embarrass individuals who choose not to participate.</a:t>
            </a:r>
            <a:endParaRPr lang="en-US" dirty="0"/>
          </a:p>
          <a:p>
            <a:endParaRPr lang="en-US" dirty="0"/>
          </a:p>
        </p:txBody>
      </p:sp>
      <p:sp>
        <p:nvSpPr>
          <p:cNvPr id="4" name="Text Placeholder 3"/>
          <p:cNvSpPr>
            <a:spLocks noGrp="1"/>
          </p:cNvSpPr>
          <p:nvPr>
            <p:ph type="body" sz="half" idx="2"/>
          </p:nvPr>
        </p:nvSpPr>
        <p:spPr/>
        <p:txBody>
          <a:bodyPr/>
          <a:lstStyle/>
          <a:p>
            <a:r>
              <a:rPr lang="en-US" dirty="0"/>
              <a:t>Important to be specific as to how you will recruit subjects.</a:t>
            </a:r>
          </a:p>
          <a:p>
            <a:r>
              <a:rPr lang="en-US" dirty="0"/>
              <a:t>For example, if you state “snowball recruitment”, describe where the snowball starts and how the recruitment will expand. </a:t>
            </a:r>
          </a:p>
          <a:p>
            <a:r>
              <a:rPr lang="en-US" dirty="0"/>
              <a:t>Simply stating “snowball recruitment” is not sufficient.</a:t>
            </a:r>
          </a:p>
          <a:p>
            <a:r>
              <a:rPr lang="en-US" dirty="0"/>
              <a:t>Secure permission to recruit from physical or virtual sites.  </a:t>
            </a:r>
          </a:p>
        </p:txBody>
      </p:sp>
    </p:spTree>
    <p:extLst>
      <p:ext uri="{BB962C8B-B14F-4D97-AF65-F5344CB8AC3E}">
        <p14:creationId xmlns:p14="http://schemas.microsoft.com/office/powerpoint/2010/main" val="3887816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B5E4-21BE-4AB9-B496-29FCB5E39879}"/>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B0E1A620-4804-44EB-A818-92DDEBBE815F}"/>
              </a:ext>
            </a:extLst>
          </p:cNvPr>
          <p:cNvSpPr>
            <a:spLocks noGrp="1"/>
          </p:cNvSpPr>
          <p:nvPr>
            <p:ph idx="1"/>
          </p:nvPr>
        </p:nvSpPr>
        <p:spPr/>
        <p:txBody>
          <a:bodyPr/>
          <a:lstStyle/>
          <a:p>
            <a:r>
              <a:rPr lang="en-US" dirty="0"/>
              <a:t>Secure Permission to Conduct Research from research sites.</a:t>
            </a:r>
          </a:p>
          <a:p>
            <a:r>
              <a:rPr lang="en-US" dirty="0"/>
              <a:t>Includes Virtual research sites. </a:t>
            </a:r>
          </a:p>
          <a:p>
            <a:pPr marL="0" indent="0">
              <a:buNone/>
            </a:pPr>
            <a:endParaRPr lang="en-US" dirty="0"/>
          </a:p>
        </p:txBody>
      </p:sp>
      <p:sp>
        <p:nvSpPr>
          <p:cNvPr id="4" name="Text Placeholder 3">
            <a:extLst>
              <a:ext uri="{FF2B5EF4-FFF2-40B4-BE49-F238E27FC236}">
                <a16:creationId xmlns:a16="http://schemas.microsoft.com/office/drawing/2014/main" id="{CDC239E3-3E1A-4906-996B-638D7F253D5C}"/>
              </a:ext>
            </a:extLst>
          </p:cNvPr>
          <p:cNvSpPr>
            <a:spLocks noGrp="1"/>
          </p:cNvSpPr>
          <p:nvPr>
            <p:ph type="body" sz="half" idx="2"/>
          </p:nvPr>
        </p:nvSpPr>
        <p:spPr/>
        <p:txBody>
          <a:bodyPr/>
          <a:lstStyle/>
          <a:p>
            <a:r>
              <a:rPr lang="en-US" dirty="0"/>
              <a:t>Letter from Principal </a:t>
            </a:r>
          </a:p>
          <a:p>
            <a:r>
              <a:rPr lang="en-US" dirty="0"/>
              <a:t>Letter from Clinic Director</a:t>
            </a:r>
          </a:p>
          <a:p>
            <a:r>
              <a:rPr lang="en-US" dirty="0"/>
              <a:t>Screenshot from Social Media Moderator</a:t>
            </a:r>
          </a:p>
        </p:txBody>
      </p:sp>
    </p:spTree>
    <p:extLst>
      <p:ext uri="{BB962C8B-B14F-4D97-AF65-F5344CB8AC3E}">
        <p14:creationId xmlns:p14="http://schemas.microsoft.com/office/powerpoint/2010/main" val="3738986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 B (Proposal)</a:t>
            </a:r>
          </a:p>
        </p:txBody>
      </p:sp>
      <p:sp>
        <p:nvSpPr>
          <p:cNvPr id="3" name="Content Placeholder 2"/>
          <p:cNvSpPr>
            <a:spLocks noGrp="1"/>
          </p:cNvSpPr>
          <p:nvPr>
            <p:ph idx="1"/>
          </p:nvPr>
        </p:nvSpPr>
        <p:spPr/>
        <p:txBody>
          <a:bodyPr>
            <a:normAutofit fontScale="92500" lnSpcReduction="10000"/>
          </a:bodyPr>
          <a:lstStyle/>
          <a:p>
            <a:pPr marL="0" lvl="0" indent="0">
              <a:buNone/>
            </a:pPr>
            <a:r>
              <a:rPr lang="en-US" b="1" u="sng" dirty="0"/>
              <a:t>Identify Risks</a:t>
            </a:r>
            <a:r>
              <a:rPr lang="en-US" dirty="0"/>
              <a:t>: </a:t>
            </a:r>
          </a:p>
          <a:p>
            <a:pPr marL="0" lvl="0" indent="0">
              <a:buNone/>
            </a:pPr>
            <a:r>
              <a:rPr lang="en-US" i="1" dirty="0"/>
              <a:t>Consider potential or known physical, psychological, social, and economic or legal risks that might be associated with participation in the research.  These might be direct risks, or the result of a subject’s name accidentally being linked to his/her responses.  Discuss whether the risks are minimal (no greater than normal daily risks) or significant.</a:t>
            </a:r>
            <a:endParaRPr lang="en-US" dirty="0"/>
          </a:p>
          <a:p>
            <a:pPr marL="0" indent="0">
              <a:buNone/>
            </a:pPr>
            <a:endParaRPr lang="en-US" dirty="0"/>
          </a:p>
        </p:txBody>
      </p:sp>
      <p:sp>
        <p:nvSpPr>
          <p:cNvPr id="4" name="Text Placeholder 3"/>
          <p:cNvSpPr>
            <a:spLocks noGrp="1"/>
          </p:cNvSpPr>
          <p:nvPr>
            <p:ph type="body" sz="half" idx="2"/>
          </p:nvPr>
        </p:nvSpPr>
        <p:spPr/>
        <p:txBody>
          <a:bodyPr>
            <a:normAutofit fontScale="85000" lnSpcReduction="10000"/>
          </a:bodyPr>
          <a:lstStyle/>
          <a:p>
            <a:r>
              <a:rPr lang="en-US" dirty="0"/>
              <a:t>Psychological and social risks should be identified.  </a:t>
            </a:r>
          </a:p>
          <a:p>
            <a:r>
              <a:rPr lang="en-US" dirty="0"/>
              <a:t>Participation in research may result in undesired changes in thought processes and emotion (e.g. episodes of depression,  feelings of stress, guilt, and loss of self-esteem) </a:t>
            </a:r>
          </a:p>
          <a:p>
            <a:r>
              <a:rPr lang="en-US" dirty="0"/>
              <a:t>Stress and feelings of guilt or embarrassment may arise simply from thinking or talking about one's own behavior or attitudes on sensitive topics such as drug use, sexual preferences, selfishness, and violence. These feelings may be aroused when the subject is being interviewed or filling out a questionnaire.  </a:t>
            </a:r>
          </a:p>
        </p:txBody>
      </p:sp>
    </p:spTree>
    <p:extLst>
      <p:ext uri="{BB962C8B-B14F-4D97-AF65-F5344CB8AC3E}">
        <p14:creationId xmlns:p14="http://schemas.microsoft.com/office/powerpoint/2010/main" val="229373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203" y="42063"/>
            <a:ext cx="10178322" cy="1492132"/>
          </a:xfrm>
        </p:spPr>
        <p:txBody>
          <a:bodyPr/>
          <a:lstStyle/>
          <a:p>
            <a:pPr algn="ctr"/>
            <a:r>
              <a:rPr lang="en-US" dirty="0"/>
              <a:t>CSUDH IRB team</a:t>
            </a:r>
            <a:endParaRPr lang="en-US" u="sng"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578" y="958359"/>
            <a:ext cx="1462947" cy="2194421"/>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4089" r="28892"/>
          <a:stretch/>
        </p:blipFill>
        <p:spPr>
          <a:xfrm>
            <a:off x="4850929" y="958359"/>
            <a:ext cx="2300436" cy="2194421"/>
          </a:xfrm>
          <a:prstGeom prst="rect">
            <a:avLst/>
          </a:prstGeom>
        </p:spPr>
      </p:pic>
      <p:sp>
        <p:nvSpPr>
          <p:cNvPr id="6" name="TextBox 5"/>
          <p:cNvSpPr txBox="1"/>
          <p:nvPr/>
        </p:nvSpPr>
        <p:spPr>
          <a:xfrm>
            <a:off x="960399" y="3196840"/>
            <a:ext cx="4044222" cy="369332"/>
          </a:xfrm>
          <a:prstGeom prst="rect">
            <a:avLst/>
          </a:prstGeom>
          <a:noFill/>
        </p:spPr>
        <p:txBody>
          <a:bodyPr wrap="square" rtlCol="0">
            <a:spAutoFit/>
          </a:bodyPr>
          <a:lstStyle/>
          <a:p>
            <a:r>
              <a:rPr lang="de-DE" dirty="0"/>
              <a:t>IRB Chair – Dr. Susan Einbinder</a:t>
            </a:r>
          </a:p>
        </p:txBody>
      </p:sp>
      <p:sp>
        <p:nvSpPr>
          <p:cNvPr id="7" name="TextBox 6"/>
          <p:cNvSpPr txBox="1"/>
          <p:nvPr/>
        </p:nvSpPr>
        <p:spPr>
          <a:xfrm>
            <a:off x="4764303" y="3243006"/>
            <a:ext cx="3008097" cy="1200329"/>
          </a:xfrm>
          <a:prstGeom prst="rect">
            <a:avLst/>
          </a:prstGeom>
          <a:noFill/>
        </p:spPr>
        <p:txBody>
          <a:bodyPr wrap="square" rtlCol="0">
            <a:spAutoFit/>
          </a:bodyPr>
          <a:lstStyle/>
          <a:p>
            <a:pPr algn="ctr"/>
            <a:r>
              <a:rPr lang="en-US" dirty="0"/>
              <a:t>Institutional Official – Dean of Graduate Studies and Research</a:t>
            </a:r>
          </a:p>
          <a:p>
            <a:pPr algn="ctr"/>
            <a:r>
              <a:rPr lang="en-US" dirty="0"/>
              <a:t> Dr. Sheree Schrager </a:t>
            </a:r>
          </a:p>
        </p:txBody>
      </p:sp>
      <p:sp>
        <p:nvSpPr>
          <p:cNvPr id="8" name="TextBox 7"/>
          <p:cNvSpPr txBox="1"/>
          <p:nvPr/>
        </p:nvSpPr>
        <p:spPr>
          <a:xfrm>
            <a:off x="960399" y="4471296"/>
            <a:ext cx="6448425" cy="369332"/>
          </a:xfrm>
          <a:prstGeom prst="rect">
            <a:avLst/>
          </a:prstGeom>
          <a:noFill/>
        </p:spPr>
        <p:txBody>
          <a:bodyPr wrap="square" rtlCol="0">
            <a:spAutoFit/>
          </a:bodyPr>
          <a:lstStyle/>
          <a:p>
            <a:r>
              <a:rPr lang="en-US" dirty="0"/>
              <a:t>IRB Board Members – 9 members, 1 alternate member</a:t>
            </a:r>
          </a:p>
        </p:txBody>
      </p:sp>
      <p:sp>
        <p:nvSpPr>
          <p:cNvPr id="10" name="TextBox 9"/>
          <p:cNvSpPr txBox="1"/>
          <p:nvPr/>
        </p:nvSpPr>
        <p:spPr>
          <a:xfrm>
            <a:off x="8501922" y="3313768"/>
            <a:ext cx="3095625" cy="369332"/>
          </a:xfrm>
          <a:prstGeom prst="rect">
            <a:avLst/>
          </a:prstGeom>
          <a:noFill/>
        </p:spPr>
        <p:txBody>
          <a:bodyPr wrap="square" rtlCol="0">
            <a:spAutoFit/>
          </a:bodyPr>
          <a:lstStyle/>
          <a:p>
            <a:r>
              <a:rPr lang="en-US" dirty="0"/>
              <a:t>Judy Aguirre – IRB Analyst </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0667" y="4985510"/>
            <a:ext cx="3250244" cy="1828262"/>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4769" y="995492"/>
            <a:ext cx="1616859" cy="2157288"/>
          </a:xfrm>
          <a:prstGeom prst="rect">
            <a:avLst/>
          </a:prstGeom>
        </p:spPr>
      </p:pic>
      <p:sp>
        <p:nvSpPr>
          <p:cNvPr id="3" name="TextBox 2">
            <a:extLst>
              <a:ext uri="{FF2B5EF4-FFF2-40B4-BE49-F238E27FC236}">
                <a16:creationId xmlns:a16="http://schemas.microsoft.com/office/drawing/2014/main" id="{CC83B692-9F83-449D-9D7D-37CEA9BE56EB}"/>
              </a:ext>
            </a:extLst>
          </p:cNvPr>
          <p:cNvSpPr txBox="1"/>
          <p:nvPr/>
        </p:nvSpPr>
        <p:spPr>
          <a:xfrm>
            <a:off x="8280283" y="6249581"/>
            <a:ext cx="3582099" cy="369332"/>
          </a:xfrm>
          <a:prstGeom prst="rect">
            <a:avLst/>
          </a:prstGeom>
          <a:noFill/>
        </p:spPr>
        <p:txBody>
          <a:bodyPr wrap="square" rtlCol="0">
            <a:spAutoFit/>
          </a:bodyPr>
          <a:lstStyle/>
          <a:p>
            <a:r>
              <a:rPr lang="en-US" dirty="0"/>
              <a:t>Denise Aguiluz – Student Assistant</a:t>
            </a:r>
          </a:p>
        </p:txBody>
      </p:sp>
      <p:pic>
        <p:nvPicPr>
          <p:cNvPr id="13" name="Picture 12" descr="A person smiling for the camera&#10;&#10;Description automatically generated with low confidence">
            <a:extLst>
              <a:ext uri="{FF2B5EF4-FFF2-40B4-BE49-F238E27FC236}">
                <a16:creationId xmlns:a16="http://schemas.microsoft.com/office/drawing/2014/main" id="{3C4848EB-F2E4-4319-A9EE-4B6775E0A57C}"/>
              </a:ext>
            </a:extLst>
          </p:cNvPr>
          <p:cNvPicPr>
            <a:picLocks noChangeAspect="1"/>
          </p:cNvPicPr>
          <p:nvPr/>
        </p:nvPicPr>
        <p:blipFill>
          <a:blip r:embed="rId6"/>
          <a:stretch>
            <a:fillRect/>
          </a:stretch>
        </p:blipFill>
        <p:spPr>
          <a:xfrm>
            <a:off x="9189750" y="4055160"/>
            <a:ext cx="1355449" cy="2194421"/>
          </a:xfrm>
          <a:prstGeom prst="rect">
            <a:avLst/>
          </a:prstGeom>
        </p:spPr>
      </p:pic>
    </p:spTree>
    <p:extLst>
      <p:ext uri="{BB962C8B-B14F-4D97-AF65-F5344CB8AC3E}">
        <p14:creationId xmlns:p14="http://schemas.microsoft.com/office/powerpoint/2010/main" val="2049991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 B (Proposal)</a:t>
            </a:r>
          </a:p>
        </p:txBody>
      </p:sp>
      <p:sp>
        <p:nvSpPr>
          <p:cNvPr id="3" name="Content Placeholder 2"/>
          <p:cNvSpPr>
            <a:spLocks noGrp="1"/>
          </p:cNvSpPr>
          <p:nvPr>
            <p:ph idx="1"/>
          </p:nvPr>
        </p:nvSpPr>
        <p:spPr/>
        <p:txBody>
          <a:bodyPr/>
          <a:lstStyle/>
          <a:p>
            <a:pPr marL="0" indent="0">
              <a:buNone/>
            </a:pPr>
            <a:r>
              <a:rPr lang="en-US" b="1" u="sng" dirty="0"/>
              <a:t>Management of Risks</a:t>
            </a:r>
            <a:r>
              <a:rPr lang="en-US" b="1" dirty="0"/>
              <a:t>: </a:t>
            </a:r>
          </a:p>
          <a:p>
            <a:pPr marL="0" indent="0">
              <a:buNone/>
            </a:pPr>
            <a:r>
              <a:rPr lang="en-US" i="1" dirty="0"/>
              <a:t>Describe precautions, safeguards, or other steps incorporated into the research activity to reduce or limit the severity or likelihood of harm.  These might include extra precautions in storing data or coding personal identifiers.</a:t>
            </a:r>
            <a:endParaRPr lang="en-US" dirty="0"/>
          </a:p>
          <a:p>
            <a:pPr marL="0" indent="0">
              <a:buNone/>
            </a:pPr>
            <a:endParaRPr lang="en-US" dirty="0"/>
          </a:p>
        </p:txBody>
      </p:sp>
      <p:sp>
        <p:nvSpPr>
          <p:cNvPr id="4" name="Text Placeholder 3"/>
          <p:cNvSpPr>
            <a:spLocks noGrp="1"/>
          </p:cNvSpPr>
          <p:nvPr>
            <p:ph type="body" sz="half" idx="2"/>
          </p:nvPr>
        </p:nvSpPr>
        <p:spPr/>
        <p:txBody>
          <a:bodyPr/>
          <a:lstStyle/>
          <a:p>
            <a:r>
              <a:rPr lang="en-US" dirty="0"/>
              <a:t>For psychological risks, consider providing community resources or allowing participant to stop the study at any time without penalty</a:t>
            </a:r>
          </a:p>
          <a:p>
            <a:r>
              <a:rPr lang="en-US" dirty="0"/>
              <a:t>Consider how you will safeguard data and separate personal identifiers from data</a:t>
            </a:r>
          </a:p>
          <a:p>
            <a:endParaRPr lang="en-US" dirty="0"/>
          </a:p>
        </p:txBody>
      </p:sp>
    </p:spTree>
    <p:extLst>
      <p:ext uri="{BB962C8B-B14F-4D97-AF65-F5344CB8AC3E}">
        <p14:creationId xmlns:p14="http://schemas.microsoft.com/office/powerpoint/2010/main" val="1716110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1A32-EE06-45BF-ADE8-873D8D364C35}"/>
              </a:ext>
            </a:extLst>
          </p:cNvPr>
          <p:cNvSpPr>
            <a:spLocks noGrp="1"/>
          </p:cNvSpPr>
          <p:nvPr>
            <p:ph type="title"/>
          </p:nvPr>
        </p:nvSpPr>
        <p:spPr/>
        <p:txBody>
          <a:bodyPr>
            <a:normAutofit/>
          </a:bodyPr>
          <a:lstStyle/>
          <a:p>
            <a:r>
              <a:rPr lang="en-US" dirty="0"/>
              <a:t>Cayuse human ethics</a:t>
            </a:r>
            <a:br>
              <a:rPr lang="en-US" dirty="0"/>
            </a:br>
            <a:r>
              <a:rPr lang="en-US" dirty="0"/>
              <a:t>COMING SOON!</a:t>
            </a:r>
          </a:p>
        </p:txBody>
      </p:sp>
      <p:sp>
        <p:nvSpPr>
          <p:cNvPr id="3" name="Content Placeholder 2">
            <a:extLst>
              <a:ext uri="{FF2B5EF4-FFF2-40B4-BE49-F238E27FC236}">
                <a16:creationId xmlns:a16="http://schemas.microsoft.com/office/drawing/2014/main" id="{EB3E0AFB-E61B-46DF-83BF-77DA02CB465B}"/>
              </a:ext>
            </a:extLst>
          </p:cNvPr>
          <p:cNvSpPr>
            <a:spLocks noGrp="1"/>
          </p:cNvSpPr>
          <p:nvPr>
            <p:ph idx="1"/>
          </p:nvPr>
        </p:nvSpPr>
        <p:spPr/>
        <p:txBody>
          <a:bodyPr/>
          <a:lstStyle/>
          <a:p>
            <a:r>
              <a:rPr lang="en-US" b="0" i="0" dirty="0">
                <a:solidFill>
                  <a:srgbClr val="000000"/>
                </a:solidFill>
                <a:effectLst/>
                <a:latin typeface="Whitney Book"/>
              </a:rPr>
              <a:t> The Cayuse Human Ethics platform is an online human subject research application management system used to electronically prepare, submit, and route research studies for IRB approval. </a:t>
            </a:r>
          </a:p>
          <a:p>
            <a:r>
              <a:rPr lang="en-US" b="0" i="0" dirty="0">
                <a:solidFill>
                  <a:srgbClr val="000000"/>
                </a:solidFill>
                <a:effectLst/>
                <a:latin typeface="Whitney Book"/>
              </a:rPr>
              <a:t>All information is stored in the cloud and can be accessed securely from any location, making it simple for researchers/investigators to upload, edit, and submit human subjects research studies. </a:t>
            </a:r>
          </a:p>
          <a:p>
            <a:r>
              <a:rPr lang="en-US" b="0" i="0" dirty="0">
                <a:solidFill>
                  <a:srgbClr val="000000"/>
                </a:solidFill>
                <a:effectLst/>
                <a:latin typeface="Whitney Book"/>
              </a:rPr>
              <a:t>Users receive electronic notifications whenever an action is required on their part, allowing the study to proceed smoothly through each step of the review process from study creation to final approval.</a:t>
            </a:r>
            <a:endParaRPr lang="en-US" dirty="0"/>
          </a:p>
        </p:txBody>
      </p:sp>
    </p:spTree>
    <p:extLst>
      <p:ext uri="{BB962C8B-B14F-4D97-AF65-F5344CB8AC3E}">
        <p14:creationId xmlns:p14="http://schemas.microsoft.com/office/powerpoint/2010/main" val="2425268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1" y="265892"/>
            <a:ext cx="10965346" cy="6439708"/>
          </a:xfrm>
          <a:prstGeom prst="rect">
            <a:avLst/>
          </a:prstGeom>
        </p:spPr>
      </p:pic>
    </p:spTree>
    <p:extLst>
      <p:ext uri="{BB962C8B-B14F-4D97-AF65-F5344CB8AC3E}">
        <p14:creationId xmlns:p14="http://schemas.microsoft.com/office/powerpoint/2010/main" val="3077933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4" name="Text Placeholder 3"/>
          <p:cNvSpPr>
            <a:spLocks noGrp="1"/>
          </p:cNvSpPr>
          <p:nvPr>
            <p:ph type="body" sz="half" idx="2"/>
          </p:nvPr>
        </p:nvSpPr>
        <p:spPr/>
        <p:txBody>
          <a:bodyPr/>
          <a:lstStyle/>
          <a:p>
            <a:r>
              <a:rPr lang="en-US" dirty="0"/>
              <a:t>CSUDH IRB Homepage</a:t>
            </a:r>
          </a:p>
          <a:p>
            <a:r>
              <a:rPr lang="en-US" dirty="0">
                <a:hlinkClick r:id="rId2"/>
              </a:rPr>
              <a:t>https://www.csudh.edu/gsr/research/research-compliance/irb/</a:t>
            </a:r>
            <a:r>
              <a:rPr lang="en-US" dirty="0"/>
              <a:t> </a:t>
            </a:r>
          </a:p>
          <a:p>
            <a:r>
              <a:rPr lang="en-US" dirty="0"/>
              <a:t>-CSUDH IRB Templates</a:t>
            </a:r>
          </a:p>
          <a:p>
            <a:r>
              <a:rPr lang="en-US" dirty="0"/>
              <a:t>-Online CITI Human Subject Training information  </a:t>
            </a:r>
          </a:p>
          <a:p>
            <a:r>
              <a:rPr lang="en-US" dirty="0"/>
              <a:t>Office for Human Research  Protections (OHRP)</a:t>
            </a:r>
          </a:p>
          <a:p>
            <a:r>
              <a:rPr lang="en-US" dirty="0">
                <a:hlinkClick r:id="rId3"/>
              </a:rPr>
              <a:t>https://www.hhs.gov/ohrp/index.html</a:t>
            </a:r>
            <a:r>
              <a:rPr lang="en-US" dirty="0"/>
              <a:t> </a:t>
            </a:r>
          </a:p>
        </p:txBody>
      </p:sp>
      <p:pic>
        <p:nvPicPr>
          <p:cNvPr id="9" name="Content Placeholder 8"/>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377156" y="2703512"/>
            <a:ext cx="4933950" cy="1419225"/>
          </a:xfrm>
        </p:spPr>
      </p:pic>
    </p:spTree>
    <p:extLst>
      <p:ext uri="{BB962C8B-B14F-4D97-AF65-F5344CB8AC3E}">
        <p14:creationId xmlns:p14="http://schemas.microsoft.com/office/powerpoint/2010/main" val="1025143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7F02-BEF4-4CCF-B118-2A6D754DAB77}"/>
              </a:ext>
            </a:extLst>
          </p:cNvPr>
          <p:cNvSpPr>
            <a:spLocks noGrp="1"/>
          </p:cNvSpPr>
          <p:nvPr>
            <p:ph type="ctrTitle"/>
          </p:nvPr>
        </p:nvSpPr>
        <p:spPr/>
        <p:txBody>
          <a:bodyPr/>
          <a:lstStyle/>
          <a:p>
            <a:r>
              <a:rPr lang="en-US" dirty="0"/>
              <a:t>Questions?</a:t>
            </a:r>
            <a:br>
              <a:rPr lang="en-US" dirty="0"/>
            </a:br>
            <a:endParaRPr lang="en-US" dirty="0"/>
          </a:p>
        </p:txBody>
      </p:sp>
      <p:sp>
        <p:nvSpPr>
          <p:cNvPr id="3" name="Subtitle 2">
            <a:extLst>
              <a:ext uri="{FF2B5EF4-FFF2-40B4-BE49-F238E27FC236}">
                <a16:creationId xmlns:a16="http://schemas.microsoft.com/office/drawing/2014/main" id="{EC981C01-3F28-46BE-95D6-F43C289F601A}"/>
              </a:ext>
            </a:extLst>
          </p:cNvPr>
          <p:cNvSpPr>
            <a:spLocks noGrp="1"/>
          </p:cNvSpPr>
          <p:nvPr>
            <p:ph type="subTitle" idx="1"/>
          </p:nvPr>
        </p:nvSpPr>
        <p:spPr>
          <a:xfrm>
            <a:off x="947451" y="5979196"/>
            <a:ext cx="10994833" cy="742279"/>
          </a:xfrm>
        </p:spPr>
        <p:txBody>
          <a:bodyPr/>
          <a:lstStyle/>
          <a:p>
            <a:r>
              <a:rPr lang="en-US" dirty="0"/>
              <a:t>https://www.csudh.edu/gsr/research/research-compliance/irb/</a:t>
            </a:r>
          </a:p>
        </p:txBody>
      </p:sp>
    </p:spTree>
    <p:extLst>
      <p:ext uri="{BB962C8B-B14F-4D97-AF65-F5344CB8AC3E}">
        <p14:creationId xmlns:p14="http://schemas.microsoft.com/office/powerpoint/2010/main" val="91931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Human Research Subjects Need Protection?</a:t>
            </a:r>
            <a:endParaRPr lang="en-US" u="sng" dirty="0"/>
          </a:p>
        </p:txBody>
      </p:sp>
      <p:sp>
        <p:nvSpPr>
          <p:cNvPr id="3" name="Content Placeholder 2"/>
          <p:cNvSpPr>
            <a:spLocks noGrp="1"/>
          </p:cNvSpPr>
          <p:nvPr>
            <p:ph idx="1"/>
          </p:nvPr>
        </p:nvSpPr>
        <p:spPr/>
        <p:txBody>
          <a:bodyPr>
            <a:normAutofit/>
          </a:bodyPr>
          <a:lstStyle/>
          <a:p>
            <a:r>
              <a:rPr lang="en-US" dirty="0"/>
              <a:t>History of human research </a:t>
            </a:r>
          </a:p>
          <a:p>
            <a:pPr lvl="1"/>
            <a:r>
              <a:rPr lang="en-US" dirty="0"/>
              <a:t>At times, the rights and welfare of subjects was not respected  </a:t>
            </a:r>
          </a:p>
          <a:p>
            <a:r>
              <a:rPr lang="en-US" dirty="0"/>
              <a:t>All institutions conducting human research are required to have an oversight body to oversee human subject research.  </a:t>
            </a:r>
          </a:p>
          <a:p>
            <a:r>
              <a:rPr lang="en-US" dirty="0"/>
              <a:t>The IRB is more than the IRB board.  It is a comprehensive human subject protection program at CSUDH with all CSUDH IRB team members playing various roles with the overriding goal being the protection of human subjects.  </a:t>
            </a:r>
          </a:p>
          <a:p>
            <a:endParaRPr lang="en-US" dirty="0"/>
          </a:p>
          <a:p>
            <a:endParaRPr lang="en-US" dirty="0"/>
          </a:p>
        </p:txBody>
      </p:sp>
    </p:spTree>
    <p:extLst>
      <p:ext uri="{BB962C8B-B14F-4D97-AF65-F5344CB8AC3E}">
        <p14:creationId xmlns:p14="http://schemas.microsoft.com/office/powerpoint/2010/main" val="87168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Historical context for the need and development of irbs</a:t>
            </a:r>
          </a:p>
        </p:txBody>
      </p:sp>
      <p:sp>
        <p:nvSpPr>
          <p:cNvPr id="3" name="Content Placeholder 2"/>
          <p:cNvSpPr>
            <a:spLocks noGrp="1"/>
          </p:cNvSpPr>
          <p:nvPr>
            <p:ph idx="1"/>
          </p:nvPr>
        </p:nvSpPr>
        <p:spPr/>
        <p:txBody>
          <a:bodyPr>
            <a:normAutofit/>
          </a:bodyPr>
          <a:lstStyle/>
          <a:p>
            <a:r>
              <a:rPr lang="en-US" dirty="0"/>
              <a:t>The Nazi Experiments – Nuremburg code 1947</a:t>
            </a:r>
          </a:p>
          <a:p>
            <a:r>
              <a:rPr lang="en-US" dirty="0"/>
              <a:t>Tuskegee Syphilis Study</a:t>
            </a:r>
          </a:p>
          <a:p>
            <a:pPr lvl="1"/>
            <a:r>
              <a:rPr lang="en-US" dirty="0"/>
              <a:t>National Commission for the Protection of Human Subjects 1974</a:t>
            </a:r>
          </a:p>
          <a:p>
            <a:pPr lvl="1"/>
            <a:r>
              <a:rPr lang="en-US" dirty="0"/>
              <a:t>Belmont Report 1978</a:t>
            </a:r>
          </a:p>
          <a:p>
            <a:pPr lvl="1"/>
            <a:r>
              <a:rPr lang="en-US" dirty="0"/>
              <a:t>Common Rule (Federal Regulations) 1994</a:t>
            </a:r>
          </a:p>
          <a:p>
            <a:endParaRPr lang="en-US" dirty="0"/>
          </a:p>
        </p:txBody>
      </p:sp>
    </p:spTree>
    <p:extLst>
      <p:ext uri="{BB962C8B-B14F-4D97-AF65-F5344CB8AC3E}">
        <p14:creationId xmlns:p14="http://schemas.microsoft.com/office/powerpoint/2010/main" val="4136755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6F859-61BA-450D-831B-6238E69CC7A2}"/>
              </a:ext>
            </a:extLst>
          </p:cNvPr>
          <p:cNvSpPr>
            <a:spLocks noGrp="1"/>
          </p:cNvSpPr>
          <p:nvPr>
            <p:ph type="title"/>
          </p:nvPr>
        </p:nvSpPr>
        <p:spPr/>
        <p:txBody>
          <a:bodyPr/>
          <a:lstStyle/>
          <a:p>
            <a:r>
              <a:rPr lang="en-US" dirty="0"/>
              <a:t> Federal regulations</a:t>
            </a:r>
            <a:br>
              <a:rPr lang="en-US" dirty="0"/>
            </a:br>
            <a:r>
              <a:rPr lang="en-US" dirty="0"/>
              <a:t>“COMMON RULE”</a:t>
            </a:r>
          </a:p>
        </p:txBody>
      </p:sp>
      <p:sp>
        <p:nvSpPr>
          <p:cNvPr id="3" name="Content Placeholder 2">
            <a:extLst>
              <a:ext uri="{FF2B5EF4-FFF2-40B4-BE49-F238E27FC236}">
                <a16:creationId xmlns:a16="http://schemas.microsoft.com/office/drawing/2014/main" id="{7CEE0E91-DEB5-48B5-8969-B436DC90CADE}"/>
              </a:ext>
            </a:extLst>
          </p:cNvPr>
          <p:cNvSpPr>
            <a:spLocks noGrp="1"/>
          </p:cNvSpPr>
          <p:nvPr>
            <p:ph idx="1"/>
          </p:nvPr>
        </p:nvSpPr>
        <p:spPr/>
        <p:txBody>
          <a:bodyPr/>
          <a:lstStyle/>
          <a:p>
            <a:r>
              <a:rPr lang="en-US" dirty="0"/>
              <a:t>A federal policy regarding Human Subjects Protection that applies to 17 Federal agencies and offices. </a:t>
            </a:r>
          </a:p>
          <a:p>
            <a:r>
              <a:rPr lang="en-US" dirty="0"/>
              <a:t>Applies to agencies that have signed an agreement to uphold the Common Rule</a:t>
            </a:r>
          </a:p>
          <a:p>
            <a:r>
              <a:rPr lang="en-US" dirty="0"/>
              <a:t>Outlines the requirements for assuring compliance by researchers and their institutions</a:t>
            </a:r>
          </a:p>
          <a:p>
            <a:r>
              <a:rPr lang="en-US" dirty="0"/>
              <a:t>Carves out protections for vulnerable populations. (Subparts B-D). 	</a:t>
            </a:r>
          </a:p>
          <a:p>
            <a:pPr lvl="1"/>
            <a:r>
              <a:rPr lang="en-US" dirty="0"/>
              <a:t>Children</a:t>
            </a:r>
          </a:p>
          <a:p>
            <a:pPr lvl="1"/>
            <a:r>
              <a:rPr lang="en-US" dirty="0"/>
              <a:t>Prisoners</a:t>
            </a:r>
          </a:p>
          <a:p>
            <a:pPr lvl="1"/>
            <a:r>
              <a:rPr lang="en-US" dirty="0"/>
              <a:t>Pregnant Women, Fetuses, and Neonates</a:t>
            </a:r>
          </a:p>
        </p:txBody>
      </p:sp>
    </p:spTree>
    <p:extLst>
      <p:ext uri="{BB962C8B-B14F-4D97-AF65-F5344CB8AC3E}">
        <p14:creationId xmlns:p14="http://schemas.microsoft.com/office/powerpoint/2010/main" val="427638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0AB3D-4696-409A-B677-935D8CAF03B7}"/>
              </a:ext>
            </a:extLst>
          </p:cNvPr>
          <p:cNvSpPr>
            <a:spLocks noGrp="1"/>
          </p:cNvSpPr>
          <p:nvPr>
            <p:ph type="title"/>
          </p:nvPr>
        </p:nvSpPr>
        <p:spPr/>
        <p:txBody>
          <a:bodyPr/>
          <a:lstStyle/>
          <a:p>
            <a:r>
              <a:rPr lang="en-US" dirty="0"/>
              <a:t>How do I know if a study needs IRB approval?</a:t>
            </a:r>
          </a:p>
        </p:txBody>
      </p:sp>
      <p:sp>
        <p:nvSpPr>
          <p:cNvPr id="3" name="Content Placeholder 2">
            <a:extLst>
              <a:ext uri="{FF2B5EF4-FFF2-40B4-BE49-F238E27FC236}">
                <a16:creationId xmlns:a16="http://schemas.microsoft.com/office/drawing/2014/main" id="{F337783A-4365-44B8-A31A-2FAC5E0089C1}"/>
              </a:ext>
            </a:extLst>
          </p:cNvPr>
          <p:cNvSpPr>
            <a:spLocks noGrp="1"/>
          </p:cNvSpPr>
          <p:nvPr>
            <p:ph idx="1"/>
          </p:nvPr>
        </p:nvSpPr>
        <p:spPr/>
        <p:txBody>
          <a:bodyPr/>
          <a:lstStyle/>
          <a:p>
            <a:r>
              <a:rPr lang="en-US" dirty="0"/>
              <a:t>Meets federal definition of “research” Systematic investigation designed to develop or contribute to generalizable knowledge</a:t>
            </a:r>
          </a:p>
          <a:p>
            <a:r>
              <a:rPr lang="en-US" dirty="0"/>
              <a:t>Meets definition of “human subject(s)” The investigator will gather data about living individuals through intervention or interaction OR The investigator will gather data about living individuals that is private and identifiable.  </a:t>
            </a:r>
          </a:p>
        </p:txBody>
      </p:sp>
    </p:spTree>
    <p:extLst>
      <p:ext uri="{BB962C8B-B14F-4D97-AF65-F5344CB8AC3E}">
        <p14:creationId xmlns:p14="http://schemas.microsoft.com/office/powerpoint/2010/main" val="287965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HOW DO I BEGIN THE IRB PROCESS</a:t>
            </a:r>
          </a:p>
        </p:txBody>
      </p:sp>
      <p:sp>
        <p:nvSpPr>
          <p:cNvPr id="3" name="Content Placeholder 2"/>
          <p:cNvSpPr>
            <a:spLocks noGrp="1"/>
          </p:cNvSpPr>
          <p:nvPr>
            <p:ph idx="1"/>
          </p:nvPr>
        </p:nvSpPr>
        <p:spPr>
          <a:xfrm>
            <a:off x="1251678" y="1128450"/>
            <a:ext cx="10178322" cy="5272349"/>
          </a:xfrm>
        </p:spPr>
        <p:txBody>
          <a:bodyPr>
            <a:normAutofit/>
          </a:bodyPr>
          <a:lstStyle/>
          <a:p>
            <a:pPr marL="0" indent="0">
              <a:buNone/>
            </a:pPr>
            <a:endParaRPr lang="en-US" dirty="0"/>
          </a:p>
          <a:p>
            <a:r>
              <a:rPr lang="en-US" dirty="0"/>
              <a:t>Go to the IRB Home Page and follow the instructions to complete your application.</a:t>
            </a:r>
          </a:p>
          <a:p>
            <a:pPr marL="0" indent="0">
              <a:buNone/>
            </a:pPr>
            <a:r>
              <a:rPr lang="en-US" dirty="0"/>
              <a:t>	 </a:t>
            </a:r>
            <a:r>
              <a:rPr lang="en-US" dirty="0">
                <a:hlinkClick r:id="rId2"/>
              </a:rPr>
              <a:t>https://www.csudh.edu/gsr/research/research-compliance/irb/</a:t>
            </a:r>
            <a:r>
              <a:rPr lang="en-US" dirty="0"/>
              <a:t> </a:t>
            </a:r>
          </a:p>
          <a:p>
            <a:pPr marL="914400" lvl="2" indent="0">
              <a:buNone/>
            </a:pPr>
            <a:endParaRPr lang="en-US" sz="1800" dirty="0"/>
          </a:p>
          <a:p>
            <a:pPr marL="0" indent="0">
              <a:buNone/>
            </a:pPr>
            <a:r>
              <a:rPr lang="en-US" sz="1900" b="1" dirty="0"/>
              <a:t>Submit IRB Submission to irb@csudh.edu.</a:t>
            </a:r>
          </a:p>
          <a:p>
            <a:pPr marL="0" indent="0">
              <a:buNone/>
            </a:pPr>
            <a:endParaRPr lang="en-US" dirty="0"/>
          </a:p>
        </p:txBody>
      </p:sp>
    </p:spTree>
    <p:extLst>
      <p:ext uri="{BB962C8B-B14F-4D97-AF65-F5344CB8AC3E}">
        <p14:creationId xmlns:p14="http://schemas.microsoft.com/office/powerpoint/2010/main" val="1194508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9F53D-AFE4-4AFE-816C-729BA2977F95}"/>
              </a:ext>
            </a:extLst>
          </p:cNvPr>
          <p:cNvSpPr>
            <a:spLocks noGrp="1"/>
          </p:cNvSpPr>
          <p:nvPr>
            <p:ph type="title"/>
          </p:nvPr>
        </p:nvSpPr>
        <p:spPr/>
        <p:txBody>
          <a:bodyPr>
            <a:normAutofit/>
          </a:bodyPr>
          <a:lstStyle/>
          <a:p>
            <a:r>
              <a:rPr lang="en-US" dirty="0"/>
              <a:t>REQUIRED human subjects TRAINING FOR IRB submissions</a:t>
            </a:r>
          </a:p>
        </p:txBody>
      </p:sp>
      <p:sp>
        <p:nvSpPr>
          <p:cNvPr id="3" name="Content Placeholder 2">
            <a:extLst>
              <a:ext uri="{FF2B5EF4-FFF2-40B4-BE49-F238E27FC236}">
                <a16:creationId xmlns:a16="http://schemas.microsoft.com/office/drawing/2014/main" id="{577B8322-2FBA-4678-BA13-C55391B34170}"/>
              </a:ext>
            </a:extLst>
          </p:cNvPr>
          <p:cNvSpPr>
            <a:spLocks noGrp="1"/>
          </p:cNvSpPr>
          <p:nvPr>
            <p:ph idx="1"/>
          </p:nvPr>
        </p:nvSpPr>
        <p:spPr/>
        <p:txBody>
          <a:bodyPr/>
          <a:lstStyle/>
          <a:p>
            <a:r>
              <a:rPr lang="en-US" dirty="0"/>
              <a:t>Completion of human subject training   </a:t>
            </a:r>
          </a:p>
          <a:p>
            <a:pPr lvl="1"/>
            <a:r>
              <a:rPr lang="en-US" dirty="0"/>
              <a:t>CSUDH uses the CITI training platform</a:t>
            </a:r>
          </a:p>
          <a:p>
            <a:r>
              <a:rPr lang="en-US" dirty="0"/>
              <a:t>Training must be renewed every 3 years</a:t>
            </a:r>
          </a:p>
          <a:p>
            <a:r>
              <a:rPr lang="en-US" dirty="0"/>
              <a:t>There are social-behavioral, education and biomedical courses depending on the type of research being performed.  </a:t>
            </a:r>
          </a:p>
          <a:p>
            <a:pPr marL="457200" lvl="1" indent="0">
              <a:buNone/>
            </a:pPr>
            <a:endParaRPr lang="en-US" dirty="0"/>
          </a:p>
        </p:txBody>
      </p:sp>
    </p:spTree>
    <p:extLst>
      <p:ext uri="{BB962C8B-B14F-4D97-AF65-F5344CB8AC3E}">
        <p14:creationId xmlns:p14="http://schemas.microsoft.com/office/powerpoint/2010/main" val="1093114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8B85-0866-45CF-9BCF-7407CD2FCB08}"/>
              </a:ext>
            </a:extLst>
          </p:cNvPr>
          <p:cNvSpPr>
            <a:spLocks noGrp="1"/>
          </p:cNvSpPr>
          <p:nvPr>
            <p:ph type="title"/>
          </p:nvPr>
        </p:nvSpPr>
        <p:spPr/>
        <p:txBody>
          <a:bodyPr/>
          <a:lstStyle/>
          <a:p>
            <a:r>
              <a:rPr lang="en-US" dirty="0"/>
              <a:t>CRITERIA FOR APPROVAL</a:t>
            </a:r>
          </a:p>
        </p:txBody>
      </p:sp>
      <p:sp>
        <p:nvSpPr>
          <p:cNvPr id="3" name="Content Placeholder 2">
            <a:extLst>
              <a:ext uri="{FF2B5EF4-FFF2-40B4-BE49-F238E27FC236}">
                <a16:creationId xmlns:a16="http://schemas.microsoft.com/office/drawing/2014/main" id="{9EFB210C-E086-4B53-B0BA-9DA9358BCAAA}"/>
              </a:ext>
            </a:extLst>
          </p:cNvPr>
          <p:cNvSpPr>
            <a:spLocks noGrp="1"/>
          </p:cNvSpPr>
          <p:nvPr>
            <p:ph idx="1"/>
          </p:nvPr>
        </p:nvSpPr>
        <p:spPr/>
        <p:txBody>
          <a:bodyPr>
            <a:normAutofit/>
          </a:bodyPr>
          <a:lstStyle/>
          <a:p>
            <a:r>
              <a:rPr lang="en-US" dirty="0"/>
              <a:t>Risks are Minimized </a:t>
            </a:r>
          </a:p>
          <a:p>
            <a:r>
              <a:rPr lang="en-US" dirty="0"/>
              <a:t>Risks are Reasonable in Relation to Benefits </a:t>
            </a:r>
          </a:p>
          <a:p>
            <a:r>
              <a:rPr lang="en-US" dirty="0"/>
              <a:t>Selection of Subjects is Equitable </a:t>
            </a:r>
          </a:p>
          <a:p>
            <a:r>
              <a:rPr lang="en-US" dirty="0"/>
              <a:t>Informed Consent will be Sought for Each Prospective Subject</a:t>
            </a:r>
          </a:p>
          <a:p>
            <a:r>
              <a:rPr lang="en-US" dirty="0"/>
              <a:t>Research Plan Adequately Protects the Privacy of Subjects and Maintains Confidentiality </a:t>
            </a:r>
          </a:p>
          <a:p>
            <a:pPr lvl="1"/>
            <a:r>
              <a:rPr lang="en-US" dirty="0"/>
              <a:t>Dropbox</a:t>
            </a:r>
          </a:p>
          <a:p>
            <a:r>
              <a:rPr lang="en-US" dirty="0"/>
              <a:t>When some or all of the subjects are likely to be vulnerable to coercion or undue influence, additional safeguards need to be included in the protocol to protect the rights and welfare of these subjects.</a:t>
            </a:r>
          </a:p>
        </p:txBody>
      </p:sp>
    </p:spTree>
    <p:extLst>
      <p:ext uri="{BB962C8B-B14F-4D97-AF65-F5344CB8AC3E}">
        <p14:creationId xmlns:p14="http://schemas.microsoft.com/office/powerpoint/2010/main" val="155966502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7309</TotalTime>
  <Words>1343</Words>
  <Application>Microsoft Office PowerPoint</Application>
  <PresentationFormat>Widescreen</PresentationFormat>
  <Paragraphs>144</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Gill Sans MT</vt:lpstr>
      <vt:lpstr>Goudy Stout</vt:lpstr>
      <vt:lpstr>Impact</vt:lpstr>
      <vt:lpstr>Whitney Book</vt:lpstr>
      <vt:lpstr>Wingdings</vt:lpstr>
      <vt:lpstr>Badge</vt:lpstr>
      <vt:lpstr>Institutional review board (IRB) </vt:lpstr>
      <vt:lpstr>CSUDH IRB team</vt:lpstr>
      <vt:lpstr>Why Do Human Research Subjects Need Protection?</vt:lpstr>
      <vt:lpstr>Historical context for the need and development of irbs</vt:lpstr>
      <vt:lpstr> Federal regulations “COMMON RULE”</vt:lpstr>
      <vt:lpstr>How do I know if a study needs IRB approval?</vt:lpstr>
      <vt:lpstr>HOW DO I BEGIN THE IRB PROCESS</vt:lpstr>
      <vt:lpstr>REQUIRED human subjects TRAINING FOR IRB submissions</vt:lpstr>
      <vt:lpstr>CRITERIA FOR APPROVAL</vt:lpstr>
      <vt:lpstr>The irb has the authority to:</vt:lpstr>
      <vt:lpstr>Who Submits the Proposal? </vt:lpstr>
      <vt:lpstr>Irb Review categories of Research</vt:lpstr>
      <vt:lpstr>Full Review category</vt:lpstr>
      <vt:lpstr>Expedited review category</vt:lpstr>
      <vt:lpstr>Exempt from IRB review</vt:lpstr>
      <vt:lpstr>consent form elements</vt:lpstr>
      <vt:lpstr>Form B (Proposal)</vt:lpstr>
      <vt:lpstr>Examples</vt:lpstr>
      <vt:lpstr>Form B (Proposal)</vt:lpstr>
      <vt:lpstr>Form B (Proposal)</vt:lpstr>
      <vt:lpstr>Cayuse human ethics COMING SOON!</vt:lpstr>
      <vt:lpstr>PowerPoint Presentation</vt:lpstr>
      <vt:lpstr>Resources</vt:lpstr>
      <vt:lpstr>Questions?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review board</dc:title>
  <dc:creator>Judith Aguirre</dc:creator>
  <cp:lastModifiedBy>Judith Aguirre</cp:lastModifiedBy>
  <cp:revision>162</cp:revision>
  <cp:lastPrinted>2019-07-16T17:44:19Z</cp:lastPrinted>
  <dcterms:created xsi:type="dcterms:W3CDTF">2018-05-31T17:40:05Z</dcterms:created>
  <dcterms:modified xsi:type="dcterms:W3CDTF">2022-02-25T17:52:52Z</dcterms:modified>
</cp:coreProperties>
</file>