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23" r:id="rId2"/>
    <p:sldId id="263" r:id="rId3"/>
    <p:sldId id="311" r:id="rId4"/>
    <p:sldId id="259" r:id="rId5"/>
    <p:sldId id="260" r:id="rId6"/>
    <p:sldId id="312" r:id="rId7"/>
    <p:sldId id="261" r:id="rId8"/>
    <p:sldId id="262" r:id="rId9"/>
    <p:sldId id="318" r:id="rId10"/>
    <p:sldId id="258" r:id="rId11"/>
    <p:sldId id="264" r:id="rId12"/>
    <p:sldId id="310" r:id="rId13"/>
    <p:sldId id="313" r:id="rId14"/>
    <p:sldId id="302" r:id="rId15"/>
    <p:sldId id="321" r:id="rId16"/>
    <p:sldId id="320" r:id="rId17"/>
    <p:sldId id="301" r:id="rId18"/>
    <p:sldId id="265" r:id="rId19"/>
    <p:sldId id="270" r:id="rId20"/>
    <p:sldId id="271" r:id="rId21"/>
    <p:sldId id="272" r:id="rId22"/>
    <p:sldId id="32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14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05" r:id="rId41"/>
    <p:sldId id="266" r:id="rId42"/>
    <p:sldId id="267" r:id="rId43"/>
    <p:sldId id="268" r:id="rId44"/>
    <p:sldId id="269" r:id="rId45"/>
    <p:sldId id="306" r:id="rId46"/>
    <p:sldId id="307" r:id="rId47"/>
    <p:sldId id="315" r:id="rId48"/>
    <p:sldId id="289" r:id="rId49"/>
    <p:sldId id="290" r:id="rId50"/>
    <p:sldId id="316" r:id="rId51"/>
    <p:sldId id="291" r:id="rId52"/>
    <p:sldId id="292" r:id="rId53"/>
    <p:sldId id="293" r:id="rId54"/>
    <p:sldId id="317" r:id="rId55"/>
    <p:sldId id="294" r:id="rId56"/>
    <p:sldId id="325" r:id="rId57"/>
  </p:sldIdLst>
  <p:sldSz cx="12801600" cy="7315200"/>
  <p:notesSz cx="6950075" cy="9236075"/>
  <p:embeddedFontLst>
    <p:embeddedFont>
      <p:font typeface="Arial Nova" panose="020B0504020202020204" pitchFamily="34" charset="0"/>
      <p:regular r:id="rId60"/>
      <p:bold r:id="rId61"/>
      <p:italic r:id="rId62"/>
      <p:boldItalic r:id="rId63"/>
    </p:embeddedFont>
    <p:embeddedFont>
      <p:font typeface="Arial Nova Cond" panose="020B0506020202020204" pitchFamily="34" charset="0"/>
      <p:regular r:id="rId64"/>
      <p:bold r:id="rId65"/>
      <p:italic r:id="rId66"/>
      <p:boldItalic r:id="rId67"/>
    </p:embeddedFont>
    <p:embeddedFont>
      <p:font typeface="Arial Nova Light" panose="020B0304020202020204" pitchFamily="34" charset="0"/>
      <p:regular r:id="rId68"/>
      <p:italic r:id="rId69"/>
    </p:embeddedFont>
    <p:embeddedFont>
      <p:font typeface="Corbel" panose="020B050302020402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7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3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8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6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1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8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D4D"/>
    <a:srgbClr val="007C9C"/>
    <a:srgbClr val="CCE5EB"/>
    <a:srgbClr val="294562"/>
    <a:srgbClr val="969696"/>
    <a:srgbClr val="EAEAEA"/>
    <a:srgbClr val="D9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5032" autoAdjust="0"/>
  </p:normalViewPr>
  <p:slideViewPr>
    <p:cSldViewPr snapToGrid="0">
      <p:cViewPr varScale="1">
        <p:scale>
          <a:sx n="86" d="100"/>
          <a:sy n="86" d="100"/>
        </p:scale>
        <p:origin x="13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A1AF3D-B651-4DE3-997F-CCDB1B2C1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5335" y="18472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41442-0C1C-4251-A33B-134D1E751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85335" y="858955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45F90-4FB1-427D-87E3-597F6D10B5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99374" y="858955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53B0A83-E2AE-490E-9833-2B4FB06967AD}" type="slidenum">
              <a:rPr lang="en-US" smtClean="0">
                <a:latin typeface="Arial Nova" panose="020B0504020202020204" pitchFamily="34" charset="0"/>
              </a:rPr>
              <a:t>‹#›</a:t>
            </a:fld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C0A43-D3CB-4826-9931-8C8849A497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D12E21-CD50-4158-824F-BF97315DE2EA}" type="datetimeFigureOut">
              <a:rPr lang="en-US" smtClean="0">
                <a:latin typeface="Arial Nova" panose="020B0504020202020204" pitchFamily="34" charset="0"/>
              </a:rPr>
              <a:t>5/9/2022</a:t>
            </a:fld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D930411C-7E1C-4B2C-A0D7-798B0E4124E6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54113"/>
            <a:ext cx="54578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5F440F3E-D49D-49CF-8469-ED9D95B2CA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2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125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377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503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562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40F3E-D49D-49CF-8469-ED9D95B2CA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ets of colorful paper effect">
            <a:extLst>
              <a:ext uri="{FF2B5EF4-FFF2-40B4-BE49-F238E27FC236}">
                <a16:creationId xmlns:a16="http://schemas.microsoft.com/office/drawing/2014/main" id="{DAF91BC8-858C-44EB-BCC2-D329E7C12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/>
          <a:stretch/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3CED85-CBE8-4B62-B6FD-C0E67E63062E}"/>
              </a:ext>
            </a:extLst>
          </p:cNvPr>
          <p:cNvSpPr/>
          <p:nvPr userDrawn="1"/>
        </p:nvSpPr>
        <p:spPr>
          <a:xfrm>
            <a:off x="0" y="2743200"/>
            <a:ext cx="12801600" cy="1828800"/>
          </a:xfrm>
          <a:prstGeom prst="rect">
            <a:avLst/>
          </a:prstGeom>
          <a:solidFill>
            <a:srgbClr val="29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B58F3D-A74D-4D13-B7F1-7B8F41BAB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155950"/>
            <a:ext cx="12801600" cy="10033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85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29930-BEF3-4369-84E5-8A5BDF79A8CA}"/>
              </a:ext>
            </a:extLst>
          </p:cNvPr>
          <p:cNvSpPr/>
          <p:nvPr userDrawn="1"/>
        </p:nvSpPr>
        <p:spPr>
          <a:xfrm>
            <a:off x="4265676" y="6858000"/>
            <a:ext cx="4270248" cy="4572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FC2C6-C26E-4DD4-8EB9-E6497B8158F0}"/>
              </a:ext>
            </a:extLst>
          </p:cNvPr>
          <p:cNvSpPr/>
          <p:nvPr userDrawn="1"/>
        </p:nvSpPr>
        <p:spPr>
          <a:xfrm>
            <a:off x="8531352" y="6858000"/>
            <a:ext cx="4270248" cy="457200"/>
          </a:xfrm>
          <a:prstGeom prst="rect">
            <a:avLst/>
          </a:prstGeom>
          <a:solidFill>
            <a:srgbClr val="C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BEBF4-7858-489A-9F58-741CC133972D}"/>
              </a:ext>
            </a:extLst>
          </p:cNvPr>
          <p:cNvSpPr/>
          <p:nvPr userDrawn="1"/>
        </p:nvSpPr>
        <p:spPr>
          <a:xfrm>
            <a:off x="0" y="6858000"/>
            <a:ext cx="4270248" cy="457200"/>
          </a:xfrm>
          <a:prstGeom prst="rect">
            <a:avLst/>
          </a:prstGeom>
          <a:solidFill>
            <a:srgbClr val="D9E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CA4D4C-53E0-4883-97BB-19FA7EC49EFB}"/>
              </a:ext>
            </a:extLst>
          </p:cNvPr>
          <p:cNvSpPr/>
          <p:nvPr userDrawn="1"/>
        </p:nvSpPr>
        <p:spPr>
          <a:xfrm>
            <a:off x="4265676" y="685800"/>
            <a:ext cx="4270248" cy="6172200"/>
          </a:xfrm>
          <a:prstGeom prst="rect">
            <a:avLst/>
          </a:prstGeom>
          <a:solidFill>
            <a:srgbClr val="29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4FDC2C-840C-4600-AC56-8B9A8D9FFBFC}"/>
              </a:ext>
            </a:extLst>
          </p:cNvPr>
          <p:cNvSpPr/>
          <p:nvPr userDrawn="1"/>
        </p:nvSpPr>
        <p:spPr>
          <a:xfrm>
            <a:off x="0" y="0"/>
            <a:ext cx="12801600" cy="6858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</p:spTree>
    <p:extLst>
      <p:ext uri="{BB962C8B-B14F-4D97-AF65-F5344CB8AC3E}">
        <p14:creationId xmlns:p14="http://schemas.microsoft.com/office/powerpoint/2010/main" val="10592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56066DE-CF21-4433-B730-C598339D9D47}"/>
              </a:ext>
            </a:extLst>
          </p:cNvPr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42C07A-2867-424E-9FE2-0B47AAFA9EF4}"/>
              </a:ext>
            </a:extLst>
          </p:cNvPr>
          <p:cNvSpPr/>
          <p:nvPr userDrawn="1"/>
        </p:nvSpPr>
        <p:spPr>
          <a:xfrm>
            <a:off x="1" y="6858000"/>
            <a:ext cx="9144000" cy="4572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5D7BC5-4996-47D2-B7E4-E1E391D8BFDD}"/>
              </a:ext>
            </a:extLst>
          </p:cNvPr>
          <p:cNvSpPr/>
          <p:nvPr userDrawn="1"/>
        </p:nvSpPr>
        <p:spPr>
          <a:xfrm>
            <a:off x="9144001" y="6858000"/>
            <a:ext cx="3657600" cy="457200"/>
          </a:xfrm>
          <a:prstGeom prst="rect">
            <a:avLst/>
          </a:prstGeom>
          <a:solidFill>
            <a:srgbClr val="C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62874" y="74508"/>
            <a:ext cx="3429000" cy="597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latin typeface="+mj-lt"/>
              </a:defRPr>
            </a:lvl1pPr>
            <a:lvl2pPr marL="480030" indent="0" algn="ctr">
              <a:buNone/>
              <a:defRPr sz="2100"/>
            </a:lvl2pPr>
            <a:lvl3pPr marL="960061" indent="0" algn="ctr">
              <a:buNone/>
              <a:defRPr sz="1890"/>
            </a:lvl3pPr>
            <a:lvl4pPr marL="1440090" indent="0" algn="ctr">
              <a:buNone/>
              <a:defRPr sz="1680"/>
            </a:lvl4pPr>
            <a:lvl5pPr marL="1920120" indent="0" algn="ctr">
              <a:buNone/>
              <a:defRPr sz="1680"/>
            </a:lvl5pPr>
            <a:lvl6pPr marL="2400150" indent="0" algn="ctr">
              <a:buNone/>
              <a:defRPr sz="1680"/>
            </a:lvl6pPr>
            <a:lvl7pPr marL="2880181" indent="0" algn="ctr">
              <a:buNone/>
              <a:defRPr sz="1680"/>
            </a:lvl7pPr>
            <a:lvl8pPr marL="3360210" indent="0" algn="ctr">
              <a:buNone/>
              <a:defRPr sz="1680"/>
            </a:lvl8pPr>
            <a:lvl9pPr marL="3840240" indent="0" algn="ctr">
              <a:buNone/>
              <a:defRPr sz="168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2872" y="6941996"/>
            <a:ext cx="3310128" cy="36576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ova" panose="020B0504020202020204" pitchFamily="34" charset="0"/>
              </a:defRPr>
            </a:lvl1pPr>
          </a:lstStyle>
          <a:p>
            <a:fld id="{E7182648-D141-43F9-BFBA-93AA27B74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DFC250-2B8C-496B-8F85-6B804DACBF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1" y="70336"/>
            <a:ext cx="8979408" cy="685800"/>
          </a:xfrm>
          <a:prstGeom prst="rect">
            <a:avLst/>
          </a:prstGeom>
        </p:spPr>
        <p:txBody>
          <a:bodyPr anchor="ctr"/>
          <a:lstStyle>
            <a:lvl1pPr algn="l">
              <a:defRPr sz="3899" b="0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0CEFBF-728C-4F7B-A181-0F251C134D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62874" y="714984"/>
            <a:ext cx="3429000" cy="6033288"/>
          </a:xfrm>
          <a:prstGeom prst="rect">
            <a:avLst/>
          </a:prstGeom>
        </p:spPr>
        <p:txBody>
          <a:bodyPr/>
          <a:lstStyle>
            <a:lvl1pPr marL="182869" indent="-182869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2pPr>
            <a:lvl3pPr marL="974725" indent="-23971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/>
              <a:defRPr sz="1700" spc="0" baseline="0">
                <a:latin typeface="+mn-lt"/>
              </a:defRPr>
            </a:lvl3pPr>
            <a:lvl4pPr marL="1311275" indent="-2333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4pPr>
            <a:lvl5pPr marL="1655763" indent="-23971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11F57E49-6F4A-47FC-B50F-A35C0A3CCD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" y="714984"/>
            <a:ext cx="8979408" cy="6062472"/>
          </a:xfrm>
          <a:prstGeom prst="rect">
            <a:avLst/>
          </a:prstGeom>
          <a:ln w="19050">
            <a:solidFill>
              <a:srgbClr val="007C9C"/>
            </a:solidFill>
          </a:ln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6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29930-BEF3-4369-84E5-8A5BDF79A8CA}"/>
              </a:ext>
            </a:extLst>
          </p:cNvPr>
          <p:cNvSpPr/>
          <p:nvPr userDrawn="1"/>
        </p:nvSpPr>
        <p:spPr>
          <a:xfrm>
            <a:off x="4265676" y="6858000"/>
            <a:ext cx="4270248" cy="4572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FC2C6-C26E-4DD4-8EB9-E6497B8158F0}"/>
              </a:ext>
            </a:extLst>
          </p:cNvPr>
          <p:cNvSpPr/>
          <p:nvPr userDrawn="1"/>
        </p:nvSpPr>
        <p:spPr>
          <a:xfrm>
            <a:off x="8531352" y="6858000"/>
            <a:ext cx="4270248" cy="457200"/>
          </a:xfrm>
          <a:prstGeom prst="rect">
            <a:avLst/>
          </a:prstGeom>
          <a:solidFill>
            <a:srgbClr val="C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BEBF4-7858-489A-9F58-741CC133972D}"/>
              </a:ext>
            </a:extLst>
          </p:cNvPr>
          <p:cNvSpPr/>
          <p:nvPr userDrawn="1"/>
        </p:nvSpPr>
        <p:spPr>
          <a:xfrm>
            <a:off x="0" y="6858000"/>
            <a:ext cx="4270248" cy="457200"/>
          </a:xfrm>
          <a:prstGeom prst="rect">
            <a:avLst/>
          </a:prstGeom>
          <a:solidFill>
            <a:srgbClr val="D9E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4FDC2C-840C-4600-AC56-8B9A8D9FFBFC}"/>
              </a:ext>
            </a:extLst>
          </p:cNvPr>
          <p:cNvSpPr/>
          <p:nvPr userDrawn="1"/>
        </p:nvSpPr>
        <p:spPr>
          <a:xfrm>
            <a:off x="0" y="0"/>
            <a:ext cx="12801600" cy="9144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0B1E-F14A-4EDC-8619-B82E678F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801599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2350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3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</p:sldLayoutIdLst>
  <p:txStyles>
    <p:titleStyle>
      <a:lvl1pPr algn="l" defTabSz="960061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15" indent="-240015" algn="l" defTabSz="96006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4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7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0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13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166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19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22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25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61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9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2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5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181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21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24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cardporta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noreply@oshacardportal.com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D0444-4CF8-4AC3-9383-430B1DD3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Outreach Training Program</a:t>
            </a:r>
          </a:p>
          <a:p>
            <a:r>
              <a:rPr lang="en-US" sz="3200" dirty="0">
                <a:solidFill>
                  <a:srgbClr val="CCE5EB"/>
                </a:solidFill>
              </a:rPr>
              <a:t>www.OSHACardPortal.com</a:t>
            </a:r>
            <a:endParaRPr lang="en-US" sz="3600" dirty="0">
              <a:solidFill>
                <a:srgbClr val="CCE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2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09E1-7934-4C95-9E5A-622D1098B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100" dirty="0"/>
              <a:t>Setting up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FA2B-9177-4766-94C0-4571C311A6B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Once a new account has been created, you will receive a </a:t>
            </a:r>
            <a:r>
              <a:rPr lang="en-US" b="1" i="1" dirty="0"/>
              <a:t>New Account Created </a:t>
            </a:r>
            <a:r>
              <a:rPr lang="en-US" dirty="0"/>
              <a:t>email from the portal to the address that was provided</a:t>
            </a:r>
          </a:p>
          <a:p>
            <a:pPr marL="548640" lvl="1">
              <a:spcBef>
                <a:spcPts val="600"/>
              </a:spcBef>
              <a:spcAft>
                <a:spcPts val="0"/>
              </a:spcAft>
            </a:pPr>
            <a:r>
              <a:rPr lang="en-US" sz="1700" spc="-10" dirty="0">
                <a:latin typeface="+mn-lt"/>
              </a:rPr>
              <a:t>Only 1 email address per user </a:t>
            </a:r>
          </a:p>
          <a:p>
            <a:pPr marL="548640" lvl="1">
              <a:spcBef>
                <a:spcPts val="600"/>
              </a:spcBef>
              <a:spcAft>
                <a:spcPts val="0"/>
              </a:spcAft>
            </a:pPr>
            <a:r>
              <a:rPr lang="en-US" sz="1700" spc="0" dirty="0">
                <a:latin typeface="+mn-lt"/>
              </a:rPr>
              <a:t>An email address cannot be shared with another user</a:t>
            </a:r>
          </a:p>
          <a:p>
            <a:pPr marL="548640" lvl="1">
              <a:spcBef>
                <a:spcPts val="600"/>
              </a:spcBef>
            </a:pPr>
            <a:r>
              <a:rPr lang="en-US" dirty="0"/>
              <a:t>You do not need your trainer ID to log in</a:t>
            </a:r>
            <a:endParaRPr lang="en-US" sz="1700" spc="0" dirty="0"/>
          </a:p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www.OSHACardPortal.com</a:t>
            </a:r>
            <a:endParaRPr lang="en-US" dirty="0"/>
          </a:p>
          <a:p>
            <a:r>
              <a:rPr lang="en-US" dirty="0"/>
              <a:t>Click on </a:t>
            </a:r>
            <a:r>
              <a:rPr lang="en-US" b="1" i="1" dirty="0"/>
              <a:t>Forgot Password?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1AD2E6A-00BE-42E4-9EFB-7C15D0603D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3392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68893A6-7403-49F0-8522-318B99B21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Time Logging In?</a:t>
            </a:r>
          </a:p>
        </p:txBody>
      </p:sp>
    </p:spTree>
    <p:extLst>
      <p:ext uri="{BB962C8B-B14F-4D97-AF65-F5344CB8AC3E}">
        <p14:creationId xmlns:p14="http://schemas.microsoft.com/office/powerpoint/2010/main" val="673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66CF-D21D-4198-9876-0025AF51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100" dirty="0"/>
              <a:t>Setting up your account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1E46-53F9-496F-8CC5-647E36A085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62874" y="714984"/>
            <a:ext cx="3429000" cy="6033288"/>
          </a:xfrm>
        </p:spPr>
        <p:txBody>
          <a:bodyPr/>
          <a:lstStyle/>
          <a:p>
            <a:r>
              <a:rPr lang="en-US" dirty="0"/>
              <a:t>Input your User Email</a:t>
            </a:r>
          </a:p>
          <a:p>
            <a:r>
              <a:rPr lang="en-US" dirty="0"/>
              <a:t>Click </a:t>
            </a:r>
            <a:r>
              <a:rPr lang="en-US" b="1" i="1" dirty="0"/>
              <a:t>Send Password Reset Email</a:t>
            </a:r>
          </a:p>
          <a:p>
            <a:r>
              <a:rPr lang="en-US" dirty="0"/>
              <a:t>An email with the reset password link will be sent to your email address</a:t>
            </a:r>
          </a:p>
          <a:p>
            <a:r>
              <a:rPr lang="en-US" dirty="0"/>
              <a:t>Click on the link, it will prompt you to create a password</a:t>
            </a:r>
          </a:p>
        </p:txBody>
      </p:sp>
      <p:pic>
        <p:nvPicPr>
          <p:cNvPr id="7" name="Picture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FD6D5439-AE58-4172-B16B-3C37C4C4AA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034180-411C-4BBC-A315-78D1F2CB8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Sending a Password Reset Email:</a:t>
            </a:r>
          </a:p>
        </p:txBody>
      </p:sp>
    </p:spTree>
    <p:extLst>
      <p:ext uri="{BB962C8B-B14F-4D97-AF65-F5344CB8AC3E}">
        <p14:creationId xmlns:p14="http://schemas.microsoft.com/office/powerpoint/2010/main" val="7220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8C05E3-C48C-475B-876B-2207B4986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100" dirty="0"/>
              <a:t>Setting up your account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DFABD-94DF-4A78-B9E6-4D66218B88E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n-lt"/>
              </a:rPr>
              <a:t>Passwords must be at least eight (8) characters long and contain one of each of the following characters: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An uppercase letter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 lowercase letter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 number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 special character </a:t>
            </a:r>
            <a:br>
              <a:rPr lang="en-US" sz="1700" spc="0" dirty="0">
                <a:latin typeface="+mn-lt"/>
              </a:rPr>
            </a:br>
            <a:r>
              <a:rPr lang="en-US" sz="1700" spc="0" dirty="0">
                <a:latin typeface="+mn-lt"/>
              </a:rPr>
              <a:t>(such as $, %, &amp;, etc.)</a:t>
            </a:r>
          </a:p>
          <a:p>
            <a:r>
              <a:rPr lang="en-US" dirty="0">
                <a:latin typeface="+mn-lt"/>
              </a:rPr>
              <a:t>Click </a:t>
            </a:r>
            <a:r>
              <a:rPr lang="en-US" b="1" i="1" dirty="0">
                <a:latin typeface="+mn-lt"/>
              </a:rPr>
              <a:t>Submit</a:t>
            </a:r>
            <a:r>
              <a:rPr lang="en-US" dirty="0">
                <a:latin typeface="+mn-lt"/>
              </a:rPr>
              <a:t> after entering your new password in both boxes</a:t>
            </a:r>
          </a:p>
          <a:p>
            <a:r>
              <a:rPr lang="en-US" dirty="0"/>
              <a:t>After your password is created you can go back to the OSHA Card Portal webpage and log in</a:t>
            </a:r>
          </a:p>
        </p:txBody>
      </p:sp>
      <p:pic>
        <p:nvPicPr>
          <p:cNvPr id="7" name="Picture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52E45CC3-416E-4CFA-98A5-14D3210B36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F4542ED-5DB8-4045-8EC0-D5B5AC617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Important Notes:</a:t>
            </a:r>
          </a:p>
        </p:txBody>
      </p:sp>
    </p:spTree>
    <p:extLst>
      <p:ext uri="{BB962C8B-B14F-4D97-AF65-F5344CB8AC3E}">
        <p14:creationId xmlns:p14="http://schemas.microsoft.com/office/powerpoint/2010/main" val="6313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89B4D-E2C8-4592-9EC9-733E272B2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</p:spTree>
    <p:extLst>
      <p:ext uri="{BB962C8B-B14F-4D97-AF65-F5344CB8AC3E}">
        <p14:creationId xmlns:p14="http://schemas.microsoft.com/office/powerpoint/2010/main" val="81831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know your Home Screen: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There are four main tabs: </a:t>
            </a:r>
            <a:r>
              <a:rPr lang="en-US" b="1" i="1" dirty="0"/>
              <a:t>Home</a:t>
            </a:r>
            <a:r>
              <a:rPr lang="en-US" dirty="0"/>
              <a:t>, </a:t>
            </a:r>
            <a:r>
              <a:rPr lang="en-US" b="1" i="1" dirty="0"/>
              <a:t>Outreach Classes</a:t>
            </a:r>
            <a:r>
              <a:rPr lang="en-US" dirty="0"/>
              <a:t>, </a:t>
            </a:r>
            <a:r>
              <a:rPr lang="en-US" b="1" i="1" dirty="0"/>
              <a:t>Students</a:t>
            </a:r>
            <a:r>
              <a:rPr lang="en-US" dirty="0"/>
              <a:t>, &amp; </a:t>
            </a:r>
            <a:r>
              <a:rPr lang="en-US" b="1" i="1" dirty="0"/>
              <a:t>Orders</a:t>
            </a:r>
          </a:p>
          <a:p>
            <a:r>
              <a:rPr lang="en-US" dirty="0"/>
              <a:t>In the gray box to the right, you’ll find your </a:t>
            </a:r>
            <a:r>
              <a:rPr lang="en-US" b="1" i="1" dirty="0"/>
              <a:t>Active Credentials</a:t>
            </a:r>
            <a:r>
              <a:rPr lang="en-US" dirty="0"/>
              <a:t>, </a:t>
            </a:r>
            <a:r>
              <a:rPr lang="en-US" b="1" i="1" dirty="0"/>
              <a:t>Card Orders</a:t>
            </a:r>
            <a:r>
              <a:rPr lang="en-US" dirty="0"/>
              <a:t>, and </a:t>
            </a:r>
            <a:r>
              <a:rPr lang="en-US" b="1" i="1" dirty="0"/>
              <a:t>Training Deliveries</a:t>
            </a:r>
          </a:p>
          <a:p>
            <a:pPr marL="548640" lvl="1"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Active Credentials: </a:t>
            </a:r>
            <a:r>
              <a:rPr lang="en-US" sz="1700" spc="0" dirty="0">
                <a:latin typeface="+mn-lt"/>
              </a:rPr>
              <a:t>A quick view of your current active credentials and their expiration dates</a:t>
            </a:r>
          </a:p>
          <a:p>
            <a:pPr marL="548640" lvl="1"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Card Orders</a:t>
            </a:r>
            <a:r>
              <a:rPr lang="en-US" sz="1700" spc="0" dirty="0">
                <a:latin typeface="+mn-lt"/>
              </a:rPr>
              <a:t>: A quick view of cards that have shipped in the last 2 weeks and cards that are </a:t>
            </a:r>
            <a:r>
              <a:rPr lang="en-US" sz="1700" i="1" spc="0" dirty="0">
                <a:latin typeface="+mn-lt"/>
              </a:rPr>
              <a:t>Pending ATO Approval</a:t>
            </a:r>
            <a:endParaRPr lang="en-US" sz="1700" spc="0" dirty="0">
              <a:latin typeface="+mn-lt"/>
            </a:endParaRPr>
          </a:p>
          <a:p>
            <a:pPr marL="548640" lvl="1"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Training Deliveries</a:t>
            </a:r>
            <a:r>
              <a:rPr lang="en-US" sz="1700" spc="0" dirty="0">
                <a:latin typeface="+mn-lt"/>
              </a:rPr>
              <a:t>: A quick view of how many students you’ve taught &amp; how many classes you’ve instructed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FD3EF-A0FA-45AC-B3DE-F15306A064A3}"/>
              </a:ext>
            </a:extLst>
          </p:cNvPr>
          <p:cNvSpPr txBox="1"/>
          <p:nvPr/>
        </p:nvSpPr>
        <p:spPr>
          <a:xfrm>
            <a:off x="6484620" y="849775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14D54-336D-4B19-BF9A-B008C3004098}"/>
              </a:ext>
            </a:extLst>
          </p:cNvPr>
          <p:cNvSpPr txBox="1"/>
          <p:nvPr/>
        </p:nvSpPr>
        <p:spPr>
          <a:xfrm>
            <a:off x="905816" y="722723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34019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know your Home Screen: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 the space to the left you’ll find </a:t>
            </a:r>
            <a:r>
              <a:rPr lang="en-US" b="1" i="1" dirty="0"/>
              <a:t>Add Class, Request Reprint, My Tasks,</a:t>
            </a:r>
            <a:r>
              <a:rPr lang="en-US" dirty="0"/>
              <a:t> and </a:t>
            </a:r>
            <a:r>
              <a:rPr lang="en-US" b="1" i="1" dirty="0"/>
              <a:t>Recent Orders</a:t>
            </a:r>
          </a:p>
          <a:p>
            <a:r>
              <a:rPr lang="en-US" b="1" i="1" dirty="0"/>
              <a:t>Add Class: </a:t>
            </a:r>
            <a:r>
              <a:rPr lang="en-US" dirty="0"/>
              <a:t>Clicking here will start the reporting process for a recently completed class</a:t>
            </a:r>
          </a:p>
          <a:p>
            <a:r>
              <a:rPr lang="en-US" b="1" i="1" dirty="0"/>
              <a:t>Request Reprint</a:t>
            </a:r>
            <a:r>
              <a:rPr lang="en-US" dirty="0"/>
              <a:t>: This will take you to the </a:t>
            </a:r>
            <a:r>
              <a:rPr lang="en-US" b="1" i="1" dirty="0"/>
              <a:t>Students</a:t>
            </a:r>
            <a:r>
              <a:rPr lang="en-US" dirty="0"/>
              <a:t> tab where you can order a replacement </a:t>
            </a:r>
            <a:r>
              <a:rPr lang="en-US" i="1" dirty="0"/>
              <a:t>Student Completion Card</a:t>
            </a:r>
          </a:p>
          <a:p>
            <a:r>
              <a:rPr lang="en-US" b="1" i="1" dirty="0"/>
              <a:t>My Tasks</a:t>
            </a:r>
            <a:r>
              <a:rPr lang="en-US" dirty="0"/>
              <a:t>: Reports listed in this category need attention before they’re approved</a:t>
            </a:r>
          </a:p>
          <a:p>
            <a:r>
              <a:rPr lang="en-US" b="1" i="1" dirty="0"/>
              <a:t>Recent Orders</a:t>
            </a:r>
            <a:r>
              <a:rPr lang="en-US" dirty="0"/>
              <a:t>: A list of your most recent orders and their status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DA24C-4B52-4DB7-9FC1-3E3C9D79959F}"/>
              </a:ext>
            </a:extLst>
          </p:cNvPr>
          <p:cNvSpPr txBox="1"/>
          <p:nvPr/>
        </p:nvSpPr>
        <p:spPr>
          <a:xfrm>
            <a:off x="6484620" y="849775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2DE01D-C226-4FB3-8868-69F66A418503}"/>
              </a:ext>
            </a:extLst>
          </p:cNvPr>
          <p:cNvSpPr txBox="1"/>
          <p:nvPr/>
        </p:nvSpPr>
        <p:spPr>
          <a:xfrm>
            <a:off x="905816" y="722723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28407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My Tasks?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Reports listed in this category need attention before they’re approved</a:t>
            </a:r>
          </a:p>
          <a:p>
            <a:r>
              <a:rPr lang="en-US" b="1" i="1" dirty="0"/>
              <a:t>Awaiting Approval: </a:t>
            </a:r>
            <a:r>
              <a:rPr lang="en-US" dirty="0"/>
              <a:t>Report has been submitted and is waiting for the ATO to review the report</a:t>
            </a:r>
          </a:p>
          <a:p>
            <a:r>
              <a:rPr lang="en-US" b="1" i="1" dirty="0"/>
              <a:t>Incomplete Report</a:t>
            </a:r>
            <a:r>
              <a:rPr lang="en-US" dirty="0"/>
              <a:t>: Report was started but was not finished. 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i="1" dirty="0"/>
              <a:t>Complete Report</a:t>
            </a:r>
            <a:r>
              <a:rPr lang="en-US" dirty="0"/>
              <a:t> to add </a:t>
            </a:r>
            <a:br>
              <a:rPr lang="en-US" dirty="0"/>
            </a:br>
            <a:r>
              <a:rPr lang="en-US" dirty="0"/>
              <a:t>any missing information and submit the report</a:t>
            </a:r>
          </a:p>
          <a:p>
            <a:r>
              <a:rPr lang="en-US" b="1" i="1" dirty="0"/>
              <a:t>Order Awaiting Payment</a:t>
            </a:r>
            <a:r>
              <a:rPr lang="en-US" dirty="0"/>
              <a:t>: Report was submitted for invoicing, and the invoice is waiting on payment</a:t>
            </a:r>
          </a:p>
          <a:p>
            <a:r>
              <a:rPr lang="en-US" b="1" i="1" dirty="0"/>
              <a:t>Changes Required</a:t>
            </a:r>
            <a:r>
              <a:rPr lang="en-US" dirty="0"/>
              <a:t>: Report was completed, submitted, paid for, and reviewed by the ATO. Click </a:t>
            </a:r>
            <a:r>
              <a:rPr lang="en-US" b="1" i="1" dirty="0"/>
              <a:t>Revise Report </a:t>
            </a:r>
            <a:r>
              <a:rPr lang="en-US" dirty="0"/>
              <a:t>and make any necessary adjustments and resubmit</a:t>
            </a:r>
          </a:p>
          <a:p>
            <a:r>
              <a:rPr lang="en-US" dirty="0"/>
              <a:t>Classes outlined in yellow have additional information that needs to be addressed </a:t>
            </a:r>
          </a:p>
        </p:txBody>
      </p:sp>
      <p:pic>
        <p:nvPicPr>
          <p:cNvPr id="7" name="Picture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0668" r="30465" b="32181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5450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3C0E11-8DE3-40C2-AAC1-EF98D1CB6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</p:spTree>
    <p:extLst>
      <p:ext uri="{BB962C8B-B14F-4D97-AF65-F5344CB8AC3E}">
        <p14:creationId xmlns:p14="http://schemas.microsoft.com/office/powerpoint/2010/main" val="269207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20" dirty="0"/>
              <a:t>Adding a Class: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Locate and click the </a:t>
            </a:r>
            <a:r>
              <a:rPr lang="en-US" b="1" i="1" dirty="0"/>
              <a:t>Add Class </a:t>
            </a:r>
            <a:r>
              <a:rPr lang="en-US" dirty="0"/>
              <a:t>button found above the </a:t>
            </a:r>
            <a:r>
              <a:rPr lang="en-US" i="1" dirty="0"/>
              <a:t>My Tasks </a:t>
            </a:r>
            <a:r>
              <a:rPr lang="en-US" dirty="0"/>
              <a:t>section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4E8E4-AAE2-46F6-881A-0880AE74375F}"/>
              </a:ext>
            </a:extLst>
          </p:cNvPr>
          <p:cNvSpPr txBox="1"/>
          <p:nvPr/>
        </p:nvSpPr>
        <p:spPr>
          <a:xfrm>
            <a:off x="6484620" y="853998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67B0C-9F61-416F-8528-0FE1251B3064}"/>
              </a:ext>
            </a:extLst>
          </p:cNvPr>
          <p:cNvSpPr txBox="1"/>
          <p:nvPr/>
        </p:nvSpPr>
        <p:spPr>
          <a:xfrm>
            <a:off x="905816" y="75744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26135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E46863-3F6E-49A4-898C-F453EC9A0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20" dirty="0"/>
              <a:t>Adding a Class: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6B5E-2D45-48AA-85CB-69B5AE913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DB356-BEFD-44D7-8B2E-A383CDEFB40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Select from the drop-down list of OSHA Outreach Courses</a:t>
            </a:r>
          </a:p>
          <a:p>
            <a:r>
              <a:rPr lang="en-US" dirty="0"/>
              <a:t>Only courses you’re authorized to instruct will be listed</a:t>
            </a:r>
          </a:p>
          <a:p>
            <a:r>
              <a:rPr lang="en-US" dirty="0"/>
              <a:t>Once you hit </a:t>
            </a:r>
            <a:r>
              <a:rPr lang="en-US" b="1" i="1" dirty="0"/>
              <a:t>Continue</a:t>
            </a:r>
            <a:r>
              <a:rPr lang="en-US" dirty="0"/>
              <a:t> the report will be started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42349A-8A1F-45E2-A167-BF2AD8B140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" b="11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E5126-9A8E-4830-AD68-4BC911880A48}"/>
              </a:ext>
            </a:extLst>
          </p:cNvPr>
          <p:cNvSpPr txBox="1"/>
          <p:nvPr/>
        </p:nvSpPr>
        <p:spPr>
          <a:xfrm>
            <a:off x="6469380" y="830558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672A6-AEFE-4F04-BFDB-3B38C843C56F}"/>
              </a:ext>
            </a:extLst>
          </p:cNvPr>
          <p:cNvSpPr txBox="1"/>
          <p:nvPr/>
        </p:nvSpPr>
        <p:spPr>
          <a:xfrm>
            <a:off x="888880" y="748110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38745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8752C3-8F88-4FC6-99E1-F3AB4FED5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Available Features: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92C75-8F68-4FE1-A85D-71C5DD98B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www.oshacardportal.com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CF969-2BA2-4059-82DD-DFDF7B317BB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Anyone can access the OSHA Card Portal; however, only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pre-registered </a:t>
            </a:r>
            <a:r>
              <a:rPr lang="en-US" dirty="0"/>
              <a:t>Outreach </a:t>
            </a:r>
            <a:r>
              <a:rPr lang="en-US" dirty="0">
                <a:latin typeface="+mn-lt"/>
              </a:rPr>
              <a:t>trainers will be able to log in</a:t>
            </a:r>
          </a:p>
          <a:p>
            <a:r>
              <a:rPr lang="en-US" dirty="0">
                <a:latin typeface="+mn-lt"/>
              </a:rPr>
              <a:t>Without a log in you can:</a:t>
            </a:r>
          </a:p>
          <a:p>
            <a:pPr lvl="1"/>
            <a:r>
              <a:rPr lang="en-US" sz="1700" spc="0" dirty="0">
                <a:latin typeface="+mn-lt"/>
              </a:rPr>
              <a:t>Verify an OSHA Card</a:t>
            </a:r>
          </a:p>
          <a:p>
            <a:pPr lvl="1"/>
            <a:r>
              <a:rPr lang="en-US" sz="1700" spc="0" dirty="0">
                <a:latin typeface="+mn-lt"/>
              </a:rPr>
              <a:t>Pay an Invoice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CA57385-3121-4EC4-820C-1742761228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2509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3474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2F9839-BBAF-41E8-8382-08537A635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 Class Report: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21E98-EE6A-464B-B686-A31865C76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3397-7B26-4F2D-9507-CCA8BABDF5E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i="1" dirty="0"/>
              <a:t>Report Details: </a:t>
            </a:r>
            <a:r>
              <a:rPr lang="en-US" dirty="0"/>
              <a:t>Shows the progress of the report</a:t>
            </a:r>
            <a:br>
              <a:rPr lang="en-US" dirty="0"/>
            </a:br>
            <a:r>
              <a:rPr lang="en-US" i="1" dirty="0"/>
              <a:t>In Progress, Payment Pending, Submitted, Approved, &amp; Rejected</a:t>
            </a:r>
          </a:p>
          <a:p>
            <a:r>
              <a:rPr lang="en-US" b="1" i="1" dirty="0"/>
              <a:t>Class Details:</a:t>
            </a:r>
            <a:r>
              <a:rPr lang="en-US" dirty="0"/>
              <a:t> Type of Course, Trainer Card Number, Sponsoring Organization, Language Emphasis other than English, and Other Emphasis, such as Youth (age 18 and under)</a:t>
            </a:r>
          </a:p>
          <a:p>
            <a:r>
              <a:rPr lang="en-US" b="1" i="1" dirty="0"/>
              <a:t>Training Site: </a:t>
            </a:r>
            <a:r>
              <a:rPr lang="en-US" dirty="0"/>
              <a:t>Location Name, Address Type, and Address</a:t>
            </a:r>
          </a:p>
          <a:p>
            <a:r>
              <a:rPr lang="en-US" dirty="0"/>
              <a:t>To add a new address, or select from a previous address, click the </a:t>
            </a:r>
            <a:r>
              <a:rPr lang="en-US" b="1" i="1" dirty="0"/>
              <a:t>Change</a:t>
            </a:r>
            <a:r>
              <a:rPr lang="en-US" dirty="0"/>
              <a:t> button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8451E3-2FCB-4BED-B9D5-0D502FF15D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8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36172-E422-4753-AEAC-9598D449097B}"/>
              </a:ext>
            </a:extLst>
          </p:cNvPr>
          <p:cNvSpPr txBox="1"/>
          <p:nvPr/>
        </p:nvSpPr>
        <p:spPr>
          <a:xfrm>
            <a:off x="6461760" y="77724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94551-D118-490C-9D9E-6BE677ACEC3C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FE2B3-45CD-4DFD-9F11-51DA0208D957}"/>
              </a:ext>
            </a:extLst>
          </p:cNvPr>
          <p:cNvSpPr txBox="1"/>
          <p:nvPr/>
        </p:nvSpPr>
        <p:spPr>
          <a:xfrm>
            <a:off x="1095134" y="4379165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E8E24-EDCF-4703-91B6-013EC18BBD9D}"/>
              </a:ext>
            </a:extLst>
          </p:cNvPr>
          <p:cNvSpPr txBox="1"/>
          <p:nvPr/>
        </p:nvSpPr>
        <p:spPr>
          <a:xfrm>
            <a:off x="1095134" y="5084773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29232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7A6AEC-CE18-4237-9F84-C4933AD30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Training Site: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EBFC5-CF24-4A2A-861F-E9534F975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4F476-842D-4E00-99CB-7308F2F762A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Under </a:t>
            </a:r>
            <a:r>
              <a:rPr lang="en-US" i="1" dirty="0"/>
              <a:t>Change</a:t>
            </a:r>
            <a:r>
              <a:rPr lang="en-US" dirty="0"/>
              <a:t> you can select from the list of </a:t>
            </a:r>
            <a:r>
              <a:rPr lang="en-US" b="1" i="1" dirty="0"/>
              <a:t>Most Recently Used </a:t>
            </a:r>
            <a:r>
              <a:rPr lang="en-US" dirty="0"/>
              <a:t>or </a:t>
            </a:r>
            <a:r>
              <a:rPr lang="en-US" b="1" i="1" dirty="0"/>
              <a:t>Previously Used </a:t>
            </a:r>
            <a:r>
              <a:rPr lang="en-US" dirty="0"/>
              <a:t>addresses</a:t>
            </a:r>
          </a:p>
          <a:p>
            <a:r>
              <a:rPr lang="en-US" dirty="0"/>
              <a:t>Click </a:t>
            </a:r>
            <a:r>
              <a:rPr lang="en-US" b="1" i="1" dirty="0"/>
              <a:t>Add New Training Site </a:t>
            </a:r>
            <a:r>
              <a:rPr lang="en-US" dirty="0"/>
              <a:t>to add a training site not listed below</a:t>
            </a:r>
          </a:p>
          <a:p>
            <a:r>
              <a:rPr lang="en-US" dirty="0"/>
              <a:t>Once a site is added, it will be available to select for future class reports</a:t>
            </a:r>
          </a:p>
          <a:p>
            <a:r>
              <a:rPr lang="en-US" dirty="0"/>
              <a:t>There is no limit to the number of addresses that can be kept on file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213F4A-524E-4902-8FB6-72E8372D31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"/>
          <a:stretch/>
        </p:blipFill>
        <p:spPr>
          <a:xfrm>
            <a:off x="81281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B17B6-35CA-432D-95BA-1737D339BB2E}"/>
              </a:ext>
            </a:extLst>
          </p:cNvPr>
          <p:cNvSpPr txBox="1"/>
          <p:nvPr/>
        </p:nvSpPr>
        <p:spPr>
          <a:xfrm>
            <a:off x="6438900" y="76962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533C1-313A-40F1-8BBE-5A01DF899DBB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CSUDH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F8B8A-995A-4702-9E59-5FD1D4B360FF}"/>
              </a:ext>
            </a:extLst>
          </p:cNvPr>
          <p:cNvSpPr txBox="1"/>
          <p:nvPr/>
        </p:nvSpPr>
        <p:spPr>
          <a:xfrm>
            <a:off x="2497214" y="2729814"/>
            <a:ext cx="3812146" cy="8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Main Street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123 Main St, Suite A, City, St, 00000</a:t>
            </a:r>
            <a:endParaRPr lang="en-US" sz="900" dirty="0">
              <a:solidFill>
                <a:srgbClr val="303D4D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2</a:t>
            </a:r>
            <a:r>
              <a:rPr lang="en-US" sz="900" b="1" baseline="30000" dirty="0">
                <a:solidFill>
                  <a:srgbClr val="303D4D"/>
                </a:solidFill>
                <a:latin typeface="Arial Nova" panose="020B0504020202020204" pitchFamily="34" charset="0"/>
              </a:rPr>
              <a:t>nd</a:t>
            </a: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 Avenue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456 2</a:t>
            </a:r>
            <a:r>
              <a:rPr lang="en-US" sz="900" baseline="30000" dirty="0">
                <a:solidFill>
                  <a:srgbClr val="303D4D"/>
                </a:solidFill>
                <a:latin typeface="Arial Nova Light" panose="020B0304020202020204" pitchFamily="34" charset="0"/>
              </a:rPr>
              <a:t>nd</a:t>
            </a: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 Ave, Suite B, City, St, 00000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79348-6DA3-40C0-9387-68ED5F92A3AA}"/>
              </a:ext>
            </a:extLst>
          </p:cNvPr>
          <p:cNvSpPr txBox="1"/>
          <p:nvPr/>
        </p:nvSpPr>
        <p:spPr>
          <a:xfrm>
            <a:off x="2497214" y="3964254"/>
            <a:ext cx="3812146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Main Street (Video Conferencing)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123 Main St, Suite A, City, St, 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6EB9C-56FB-4294-970A-BE04828131BE}"/>
              </a:ext>
            </a:extLst>
          </p:cNvPr>
          <p:cNvSpPr txBox="1"/>
          <p:nvPr/>
        </p:nvSpPr>
        <p:spPr>
          <a:xfrm>
            <a:off x="1095134" y="4379165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CSUDH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D9028-87B8-4E99-9332-4F13719C485C}"/>
              </a:ext>
            </a:extLst>
          </p:cNvPr>
          <p:cNvSpPr txBox="1"/>
          <p:nvPr/>
        </p:nvSpPr>
        <p:spPr>
          <a:xfrm>
            <a:off x="1095134" y="5084773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6930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2F9839-BBAF-41E8-8382-08537A635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 Class Report: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21E98-EE6A-464B-B686-A31865C76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3397-7B26-4F2D-9507-CCA8BABDF5E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Verify that all the information in the </a:t>
            </a:r>
            <a:r>
              <a:rPr lang="en-US" b="1" i="1" dirty="0"/>
              <a:t>Class Details</a:t>
            </a:r>
            <a:r>
              <a:rPr lang="en-US" dirty="0"/>
              <a:t> and </a:t>
            </a:r>
            <a:r>
              <a:rPr lang="en-US" b="1" i="1" dirty="0"/>
              <a:t>Training Site </a:t>
            </a:r>
            <a:r>
              <a:rPr lang="en-US" dirty="0"/>
              <a:t>are correct</a:t>
            </a:r>
          </a:p>
          <a:p>
            <a:r>
              <a:rPr lang="en-US" dirty="0"/>
              <a:t>Scroll down to the next section, </a:t>
            </a:r>
            <a:r>
              <a:rPr lang="en-US" b="1" i="1" dirty="0"/>
              <a:t>Class Duration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8451E3-2FCB-4BED-B9D5-0D502FF15D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8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13958-9122-4F54-AA99-502785DF78F8}"/>
              </a:ext>
            </a:extLst>
          </p:cNvPr>
          <p:cNvSpPr txBox="1"/>
          <p:nvPr/>
        </p:nvSpPr>
        <p:spPr>
          <a:xfrm>
            <a:off x="6461760" y="77724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523C2-4B43-452A-8669-E2FDD0DE4D59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05CC2-645E-4946-981C-16179E39D85E}"/>
              </a:ext>
            </a:extLst>
          </p:cNvPr>
          <p:cNvSpPr txBox="1"/>
          <p:nvPr/>
        </p:nvSpPr>
        <p:spPr>
          <a:xfrm>
            <a:off x="1095134" y="4379165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F4966-B89C-41A8-84C4-028EBE785EDA}"/>
              </a:ext>
            </a:extLst>
          </p:cNvPr>
          <p:cNvSpPr txBox="1"/>
          <p:nvPr/>
        </p:nvSpPr>
        <p:spPr>
          <a:xfrm>
            <a:off x="1095134" y="5084773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17061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B74E9D-B4B1-4443-B4A3-93E630EEA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Duration: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0028-EDA7-4B4A-A17A-BCFA9129A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260BB-2E1B-4E20-AC82-1A897CF0079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Class Duration </a:t>
            </a:r>
            <a:r>
              <a:rPr lang="en-US" dirty="0"/>
              <a:t>is the total time that the students are in class, including all </a:t>
            </a:r>
            <a:r>
              <a:rPr lang="en-US" i="1" dirty="0"/>
              <a:t>Topic</a:t>
            </a:r>
            <a:r>
              <a:rPr lang="en-US" dirty="0"/>
              <a:t> hours, breaks, and administrative matters</a:t>
            </a:r>
          </a:p>
          <a:p>
            <a:r>
              <a:rPr lang="en-US" dirty="0"/>
              <a:t>Input the </a:t>
            </a:r>
            <a:r>
              <a:rPr lang="en-US" b="1" i="1" dirty="0"/>
              <a:t>Class Date</a:t>
            </a:r>
            <a:r>
              <a:rPr lang="en-US" dirty="0"/>
              <a:t>, </a:t>
            </a:r>
            <a:r>
              <a:rPr lang="en-US" b="1" i="1" dirty="0"/>
              <a:t>Start Time</a:t>
            </a:r>
            <a:r>
              <a:rPr lang="en-US" dirty="0"/>
              <a:t>, and </a:t>
            </a:r>
            <a:r>
              <a:rPr lang="en-US" b="1" i="1" dirty="0"/>
              <a:t>End Time </a:t>
            </a:r>
            <a:r>
              <a:rPr lang="en-US" dirty="0"/>
              <a:t>for each day</a:t>
            </a:r>
          </a:p>
          <a:p>
            <a:r>
              <a:rPr lang="en-US" dirty="0"/>
              <a:t>Select </a:t>
            </a:r>
            <a:r>
              <a:rPr lang="en-US" b="1" i="1" dirty="0"/>
              <a:t>AM</a:t>
            </a:r>
            <a:r>
              <a:rPr lang="en-US" dirty="0"/>
              <a:t> or </a:t>
            </a:r>
            <a:r>
              <a:rPr lang="en-US" b="1" i="1" dirty="0"/>
              <a:t>PM</a:t>
            </a:r>
            <a:r>
              <a:rPr lang="en-US" dirty="0"/>
              <a:t> from the drop-down menu</a:t>
            </a:r>
          </a:p>
          <a:p>
            <a:r>
              <a:rPr lang="en-US" dirty="0"/>
              <a:t>Click </a:t>
            </a:r>
            <a:r>
              <a:rPr lang="en-US" b="1" i="1" dirty="0"/>
              <a:t>Add Day </a:t>
            </a:r>
            <a:r>
              <a:rPr lang="en-US" dirty="0"/>
              <a:t>if you need to report additional class days</a:t>
            </a:r>
          </a:p>
          <a:p>
            <a:r>
              <a:rPr lang="en-US" dirty="0"/>
              <a:t>If you do not need all the days listed, leave it blank and it will remove them from the report</a:t>
            </a:r>
          </a:p>
          <a:p>
            <a:r>
              <a:rPr lang="en-US" dirty="0"/>
              <a:t>All classes must be </a:t>
            </a:r>
            <a:r>
              <a:rPr lang="en-US" b="1" dirty="0"/>
              <a:t>completed within 6 months</a:t>
            </a:r>
            <a:r>
              <a:rPr lang="en-US" dirty="0"/>
              <a:t> from start to finish</a:t>
            </a:r>
          </a:p>
          <a:p>
            <a:r>
              <a:rPr lang="en-US" dirty="0"/>
              <a:t>Scroll down to the next section, </a:t>
            </a:r>
            <a:r>
              <a:rPr lang="en-US" b="1" i="1" dirty="0"/>
              <a:t>Topics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776553-5C1A-4FEC-B38D-C19AD9B874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162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A0528-9B8F-4A44-AE0A-093A943AD1BD}"/>
              </a:ext>
            </a:extLst>
          </p:cNvPr>
          <p:cNvSpPr txBox="1"/>
          <p:nvPr/>
        </p:nvSpPr>
        <p:spPr>
          <a:xfrm>
            <a:off x="1078370" y="1168915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13821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6ECC2D-6D92-4B36-B705-4FED5A2FA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4563D-2018-4325-AB2D-DC508F963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0221C-604D-48C1-A998-23A5160D532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3 topic categories for every report: </a:t>
            </a:r>
            <a:r>
              <a:rPr lang="en-US" b="1" i="1" dirty="0"/>
              <a:t>Required</a:t>
            </a:r>
            <a:r>
              <a:rPr lang="en-US" dirty="0"/>
              <a:t>, </a:t>
            </a:r>
            <a:r>
              <a:rPr lang="en-US" b="1" i="1" dirty="0"/>
              <a:t>Elective</a:t>
            </a:r>
            <a:r>
              <a:rPr lang="en-US" dirty="0"/>
              <a:t> and </a:t>
            </a:r>
            <a:r>
              <a:rPr lang="en-US" b="1" i="1" dirty="0"/>
              <a:t>Optional</a:t>
            </a:r>
            <a:endParaRPr lang="en-US" dirty="0"/>
          </a:p>
          <a:p>
            <a:pPr marL="0" indent="-319991">
              <a:spcAft>
                <a:spcPts val="300"/>
              </a:spcAft>
            </a:pPr>
            <a:r>
              <a:rPr lang="en-US" spc="-60" dirty="0"/>
              <a:t>Topic time must be in decimal format</a:t>
            </a:r>
          </a:p>
          <a:p>
            <a:pPr marL="548640" lvl="1" indent="-319991"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latin typeface="+mn-lt"/>
              </a:rPr>
              <a:t>30 min = 0.5</a:t>
            </a:r>
          </a:p>
          <a:p>
            <a:pPr marL="548640" lvl="1" indent="-319991"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latin typeface="+mn-lt"/>
              </a:rPr>
              <a:t>45 min = 0.75</a:t>
            </a:r>
          </a:p>
          <a:p>
            <a:pPr marL="548640" lvl="1" indent="-319991"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latin typeface="+mn-lt"/>
              </a:rPr>
              <a:t>1 hour = 1.00</a:t>
            </a:r>
          </a:p>
          <a:p>
            <a:pPr marL="548640" lvl="1" indent="-319991">
              <a:spcBef>
                <a:spcPts val="0"/>
              </a:spcBef>
            </a:pPr>
            <a:r>
              <a:rPr lang="en-US" sz="1600" spc="0" dirty="0">
                <a:latin typeface="+mn-lt"/>
              </a:rPr>
              <a:t>1 hour &amp; 15 min = 1.25</a:t>
            </a:r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Add Optional Topic </a:t>
            </a:r>
            <a:r>
              <a:rPr lang="en-US" dirty="0"/>
              <a:t>to add additional topics instructed</a:t>
            </a:r>
          </a:p>
          <a:p>
            <a:r>
              <a:rPr lang="en-US" dirty="0"/>
              <a:t>Scroll down to the next section, </a:t>
            </a:r>
            <a:r>
              <a:rPr lang="en-US" b="1" i="1" dirty="0"/>
              <a:t>class roster</a:t>
            </a:r>
            <a:endParaRPr lang="en-US" b="1" i="1" spc="-30" dirty="0">
              <a:latin typeface="+mn-lt"/>
            </a:endParaRPr>
          </a:p>
          <a:p>
            <a:endParaRPr lang="en-US" dirty="0"/>
          </a:p>
        </p:txBody>
      </p:sp>
      <p:pic>
        <p:nvPicPr>
          <p:cNvPr id="7" name="Picture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4BFDD6F-4D6C-417D-BA9E-AACB99280E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345"/>
          <a:stretch/>
        </p:blipFill>
        <p:spPr/>
      </p:pic>
    </p:spTree>
    <p:extLst>
      <p:ext uri="{BB962C8B-B14F-4D97-AF65-F5344CB8AC3E}">
        <p14:creationId xmlns:p14="http://schemas.microsoft.com/office/powerpoint/2010/main" val="22923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09D205-6131-4940-9FA9-55395FE8D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Roster: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7C1F9-9C0C-4460-8B83-9BB2E014F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06AB1-1CA5-4032-867A-9D39F016533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r>
              <a:rPr lang="en-US" dirty="0"/>
              <a:t>Under </a:t>
            </a:r>
            <a:r>
              <a:rPr lang="en-US" b="1" i="1" dirty="0"/>
              <a:t>Class Roster </a:t>
            </a:r>
            <a:r>
              <a:rPr lang="en-US" dirty="0"/>
              <a:t>you can enter the </a:t>
            </a:r>
            <a:r>
              <a:rPr lang="en-US" b="1" i="1" dirty="0"/>
              <a:t>Number of Students in Class</a:t>
            </a:r>
            <a:r>
              <a:rPr lang="en-US" dirty="0"/>
              <a:t>, or click the </a:t>
            </a:r>
            <a:r>
              <a:rPr lang="en-US" b="1" i="1" dirty="0"/>
              <a:t>Add Student </a:t>
            </a:r>
            <a:r>
              <a:rPr lang="en-US" dirty="0"/>
              <a:t>button to add students one at a time</a:t>
            </a:r>
          </a:p>
          <a:p>
            <a:pPr>
              <a:lnSpc>
                <a:spcPts val="1900"/>
              </a:lnSpc>
            </a:pPr>
            <a:r>
              <a:rPr lang="en-US" dirty="0"/>
              <a:t>Outreach training classes must have no less than 3 students and no more than 40 students per class</a:t>
            </a:r>
          </a:p>
          <a:p>
            <a:pPr>
              <a:lnSpc>
                <a:spcPts val="1900"/>
              </a:lnSpc>
            </a:pPr>
            <a:r>
              <a:rPr lang="en-US" dirty="0"/>
              <a:t>The student’s name must be their </a:t>
            </a:r>
            <a:r>
              <a:rPr lang="en-US" u="sng" dirty="0"/>
              <a:t>full legal name </a:t>
            </a:r>
            <a:r>
              <a:rPr lang="en-US" dirty="0"/>
              <a:t>and should match what appears on a driver’s license or government issued ID</a:t>
            </a:r>
          </a:p>
          <a:p>
            <a:pPr>
              <a:lnSpc>
                <a:spcPts val="1900"/>
              </a:lnSpc>
            </a:pPr>
            <a:r>
              <a:rPr lang="en-US" dirty="0"/>
              <a:t>Include any applicable suffix for the student, such as, Jr, Sr, II, or III</a:t>
            </a:r>
          </a:p>
          <a:p>
            <a:pPr>
              <a:lnSpc>
                <a:spcPts val="1900"/>
              </a:lnSpc>
            </a:pPr>
            <a:r>
              <a:rPr lang="en-US" dirty="0"/>
              <a:t>Only students who have completed the full training as indicated by the dates/times/topics above should be included on this report. Makeup students are submitted on their own separate report</a:t>
            </a:r>
          </a:p>
          <a:p>
            <a:pPr>
              <a:lnSpc>
                <a:spcPts val="1900"/>
              </a:lnSpc>
            </a:pPr>
            <a:r>
              <a:rPr lang="en-US" dirty="0"/>
              <a:t>Once you’re complete, click the </a:t>
            </a:r>
            <a:r>
              <a:rPr lang="en-US" b="1" i="1" dirty="0"/>
              <a:t>Save &amp; Continue </a:t>
            </a:r>
            <a:r>
              <a:rPr lang="en-US" dirty="0"/>
              <a:t>button to proceed with reviewing the report</a:t>
            </a:r>
          </a:p>
        </p:txBody>
      </p:sp>
      <p:pic>
        <p:nvPicPr>
          <p:cNvPr id="7" name="Picture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B96AA7-D59C-4F55-A609-A3C35DE71F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b="1256"/>
          <a:stretch/>
        </p:blipFill>
        <p:spPr/>
      </p:pic>
    </p:spTree>
    <p:extLst>
      <p:ext uri="{BB962C8B-B14F-4D97-AF65-F5344CB8AC3E}">
        <p14:creationId xmlns:p14="http://schemas.microsoft.com/office/powerpoint/2010/main" val="15021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93317F5-E6DC-48AC-BDFF-B2CAC53F2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F6760D-8128-48F6-83B7-9BACE3DB4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45D059-A5C8-44A5-81EB-32A4F94810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review page is similar to what the ATO will see while reviewing the report for approval</a:t>
            </a:r>
          </a:p>
          <a:p>
            <a:r>
              <a:rPr lang="en-US" dirty="0"/>
              <a:t>Review each section to ensure that all information is accurate and follows the Outreach Training Program Requirements and Procedures</a:t>
            </a:r>
          </a:p>
          <a:p>
            <a:r>
              <a:rPr lang="en-US" dirty="0"/>
              <a:t>Scroll down to review the next section, </a:t>
            </a:r>
            <a:r>
              <a:rPr lang="en-US" b="1" i="1" dirty="0"/>
              <a:t>class duration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0085D4-3EC5-4F2F-BFF9-DC95E9524A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2D8CB-6AD5-446B-A445-08E01B544907}"/>
              </a:ext>
            </a:extLst>
          </p:cNvPr>
          <p:cNvSpPr txBox="1"/>
          <p:nvPr/>
        </p:nvSpPr>
        <p:spPr>
          <a:xfrm>
            <a:off x="6477000" y="765048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1FEE6-AEC8-426C-BA14-3EAFDEA5CC42}"/>
              </a:ext>
            </a:extLst>
          </p:cNvPr>
          <p:cNvSpPr txBox="1"/>
          <p:nvPr/>
        </p:nvSpPr>
        <p:spPr>
          <a:xfrm>
            <a:off x="82296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2EF49-DF8B-43F2-95A8-6E5448C9BCFC}"/>
              </a:ext>
            </a:extLst>
          </p:cNvPr>
          <p:cNvSpPr txBox="1"/>
          <p:nvPr/>
        </p:nvSpPr>
        <p:spPr>
          <a:xfrm>
            <a:off x="1095134" y="4819002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33140-5455-4D25-BB47-EFFFC70A0106}"/>
              </a:ext>
            </a:extLst>
          </p:cNvPr>
          <p:cNvSpPr txBox="1"/>
          <p:nvPr/>
        </p:nvSpPr>
        <p:spPr>
          <a:xfrm>
            <a:off x="1095134" y="5524610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27100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67CF9DD-9E70-4E8B-8FEE-300AB1801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AD856B-F69A-4A6F-A0A7-23E6601B4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7915C4-F531-4DC1-812D-43FE34D830D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Class Duration will list the dates and times provided on the previous page and will now include the </a:t>
            </a:r>
            <a:r>
              <a:rPr lang="en-US" b="1" i="1" dirty="0"/>
              <a:t>OTPR Submission Deadline </a:t>
            </a:r>
            <a:r>
              <a:rPr lang="en-US" dirty="0"/>
              <a:t>date</a:t>
            </a:r>
          </a:p>
          <a:p>
            <a:r>
              <a:rPr lang="en-US" dirty="0"/>
              <a:t>OTPR stands for </a:t>
            </a:r>
            <a:r>
              <a:rPr lang="en-US" i="1" dirty="0"/>
              <a:t>Outreach Training Program Report</a:t>
            </a:r>
            <a:r>
              <a:rPr lang="en-US" dirty="0"/>
              <a:t> and is one of the required recordkeeping documents. The OSHA Card Portal will generate the OTPR for you from the report that is being submitted</a:t>
            </a:r>
          </a:p>
          <a:p>
            <a:r>
              <a:rPr lang="en-US" dirty="0"/>
              <a:t>All OTP reports must be submitted within 30 calendar days of class completion</a:t>
            </a:r>
          </a:p>
          <a:p>
            <a:r>
              <a:rPr lang="en-US" dirty="0"/>
              <a:t>Scroll down to review the next section, </a:t>
            </a:r>
            <a:r>
              <a:rPr lang="en-US" b="1" i="1" dirty="0"/>
              <a:t>topics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DB5C55-2995-4C41-8D19-E97EA81FD5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 b="82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F2E3B-FC9C-4E84-AD08-B55BA6442503}"/>
              </a:ext>
            </a:extLst>
          </p:cNvPr>
          <p:cNvSpPr txBox="1"/>
          <p:nvPr/>
        </p:nvSpPr>
        <p:spPr>
          <a:xfrm>
            <a:off x="1095134" y="1346602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4297C-8B6E-4A5A-9870-B7C96F354418}"/>
              </a:ext>
            </a:extLst>
          </p:cNvPr>
          <p:cNvSpPr txBox="1"/>
          <p:nvPr/>
        </p:nvSpPr>
        <p:spPr>
          <a:xfrm>
            <a:off x="1095134" y="2052210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14579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11647CF8-43E3-4799-9ECD-4E269EA9B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99789D-8963-4D38-8AD3-E90970585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8E90D0-5329-4F80-9E45-54CE9DCDEBC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Double check that the topics submitted match the topics provided on the </a:t>
            </a:r>
            <a:r>
              <a:rPr lang="en-US" i="1" dirty="0"/>
              <a:t>detailed topic outline</a:t>
            </a:r>
            <a:r>
              <a:rPr lang="en-US" dirty="0"/>
              <a:t> for the class</a:t>
            </a:r>
          </a:p>
          <a:p>
            <a:r>
              <a:rPr lang="en-US" dirty="0"/>
              <a:t>Scroll down to review the next section, </a:t>
            </a:r>
            <a:r>
              <a:rPr lang="en-US" b="1" i="1" dirty="0"/>
              <a:t>class roster</a:t>
            </a:r>
          </a:p>
        </p:txBody>
      </p:sp>
      <p:pic>
        <p:nvPicPr>
          <p:cNvPr id="7" name="Picture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6E5558-DD04-4C8C-94F3-4E363EFA5F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b="451"/>
          <a:stretch/>
        </p:blipFill>
        <p:spPr/>
      </p:pic>
    </p:spTree>
    <p:extLst>
      <p:ext uri="{BB962C8B-B14F-4D97-AF65-F5344CB8AC3E}">
        <p14:creationId xmlns:p14="http://schemas.microsoft.com/office/powerpoint/2010/main" val="39343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E169056-10A4-4CA9-A7FB-090427D61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D97D86-C1C2-46C4-9C3C-55AB557FC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C4ED2B-095A-4DCA-9407-2BBAE2C2185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Review the names submitted on the </a:t>
            </a:r>
            <a:r>
              <a:rPr lang="en-US" b="1" i="1" dirty="0"/>
              <a:t>Class Roster </a:t>
            </a:r>
            <a:r>
              <a:rPr lang="en-US" dirty="0"/>
              <a:t>for accuracy</a:t>
            </a:r>
          </a:p>
          <a:p>
            <a:r>
              <a:rPr lang="en-US" spc="-40" dirty="0"/>
              <a:t>If you’ve found errors that will need to be adjusted, click the </a:t>
            </a:r>
            <a:r>
              <a:rPr lang="en-US" b="1" i="1" spc="-40" dirty="0"/>
              <a:t>Back</a:t>
            </a:r>
            <a:r>
              <a:rPr lang="en-US" spc="-40" dirty="0"/>
              <a:t> button and make the necessary adjustments</a:t>
            </a:r>
          </a:p>
          <a:p>
            <a:r>
              <a:rPr lang="en-US" dirty="0"/>
              <a:t>Once payment has been made, you cannot add or remove any students</a:t>
            </a:r>
          </a:p>
          <a:p>
            <a:pPr>
              <a:spcAft>
                <a:spcPts val="300"/>
              </a:spcAft>
            </a:pPr>
            <a:r>
              <a:rPr lang="en-US" b="1" dirty="0"/>
              <a:t>Note to ATO</a:t>
            </a:r>
            <a:r>
              <a:rPr lang="en-US" dirty="0"/>
              <a:t>: Leave a note about the class that the ATO may need to know. </a:t>
            </a:r>
            <a:r>
              <a:rPr lang="en-US" sz="1700" spc="0" dirty="0">
                <a:latin typeface="+mn-lt"/>
              </a:rPr>
              <a:t>Do not provide information about payment or shipping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Shipping is an automated process and cannot be adjusted by the ATO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The report cannot be viewed until payment has been made. </a:t>
            </a:r>
            <a:br>
              <a:rPr lang="en-US" sz="1700" spc="0" dirty="0">
                <a:latin typeface="+mn-lt"/>
              </a:rPr>
            </a:br>
            <a:r>
              <a:rPr lang="en-US" sz="1700" spc="0" dirty="0">
                <a:latin typeface="+mn-lt"/>
              </a:rPr>
              <a:t>If you have updates about payment, please email the ATO</a:t>
            </a:r>
          </a:p>
          <a:p>
            <a:pPr marL="182869" marR="0" lvl="0" indent="-182869" algn="l" defTabSz="9600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Click </a:t>
            </a: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Add to Cart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to proceed</a:t>
            </a:r>
          </a:p>
        </p:txBody>
      </p:sp>
      <p:pic>
        <p:nvPicPr>
          <p:cNvPr id="7" name="Picture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BC7B9B-B0E3-41DA-8D3E-BA0D31689C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 b="1026"/>
          <a:stretch/>
        </p:blipFill>
        <p:spPr/>
      </p:pic>
    </p:spTree>
    <p:extLst>
      <p:ext uri="{BB962C8B-B14F-4D97-AF65-F5344CB8AC3E}">
        <p14:creationId xmlns:p14="http://schemas.microsoft.com/office/powerpoint/2010/main" val="21551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BF973-1A81-46D6-9D27-106562005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Verifying an osha card</a:t>
            </a:r>
          </a:p>
        </p:txBody>
      </p:sp>
    </p:spTree>
    <p:extLst>
      <p:ext uri="{BB962C8B-B14F-4D97-AF65-F5344CB8AC3E}">
        <p14:creationId xmlns:p14="http://schemas.microsoft.com/office/powerpoint/2010/main" val="2927582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BA8875D-66EC-40D2-9055-02A4EC656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-40" dirty="0"/>
              <a:t>Statement of Certification: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F53348-E66E-4870-B4A9-D4D965A3B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60D77C-4771-4789-836C-318E79AB0CF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All reports must have a </a:t>
            </a:r>
            <a:r>
              <a:rPr lang="en-US" b="1" i="1" dirty="0"/>
              <a:t>Statement of Certification</a:t>
            </a:r>
            <a:r>
              <a:rPr lang="en-US" dirty="0"/>
              <a:t> on File</a:t>
            </a:r>
          </a:p>
          <a:p>
            <a:r>
              <a:rPr lang="en-US" dirty="0"/>
              <a:t>By clicking </a:t>
            </a:r>
            <a:r>
              <a:rPr lang="en-US" i="1" dirty="0"/>
              <a:t>Confirm</a:t>
            </a:r>
            <a:r>
              <a:rPr lang="en-US" dirty="0"/>
              <a:t> you certify that you conducted the Outreach Training Program Class in accordance with the OSHA Outreach Training Program Requirements and Procedures</a:t>
            </a:r>
          </a:p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to proceed with payment</a:t>
            </a:r>
          </a:p>
        </p:txBody>
      </p:sp>
      <p:pic>
        <p:nvPicPr>
          <p:cNvPr id="7" name="Picture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FA3FD54-DAFA-47E9-B0B9-653F7DAFFB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/>
        </p:blipFill>
        <p:spPr/>
      </p:pic>
    </p:spTree>
    <p:extLst>
      <p:ext uri="{BB962C8B-B14F-4D97-AF65-F5344CB8AC3E}">
        <p14:creationId xmlns:p14="http://schemas.microsoft.com/office/powerpoint/2010/main" val="21939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7B1AF4-85DD-41F7-9901-5D7507448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Completing the checkout process</a:t>
            </a:r>
          </a:p>
        </p:txBody>
      </p:sp>
    </p:spTree>
    <p:extLst>
      <p:ext uri="{BB962C8B-B14F-4D97-AF65-F5344CB8AC3E}">
        <p14:creationId xmlns:p14="http://schemas.microsoft.com/office/powerpoint/2010/main" val="2973698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B942BEA-4BAF-4585-82FC-F3B65F5DA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Shopping Cart: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E74683-F2DD-4ADB-9220-165AE1F4F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4BB8E-E57A-407F-8E60-497C30651AE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dirty="0"/>
              <a:t>Once the Statement of Certification is confirmed, the report will move into the </a:t>
            </a:r>
            <a:r>
              <a:rPr lang="en-US" b="1" i="1" dirty="0"/>
              <a:t>Shopping Cart </a:t>
            </a:r>
          </a:p>
          <a:p>
            <a:pPr>
              <a:lnSpc>
                <a:spcPts val="2000"/>
              </a:lnSpc>
              <a:spcAft>
                <a:spcPts val="300"/>
              </a:spcAft>
            </a:pPr>
            <a:r>
              <a:rPr lang="en-US" b="1" i="1" dirty="0"/>
              <a:t>Item Summary</a:t>
            </a:r>
            <a:r>
              <a:rPr lang="en-US" dirty="0"/>
              <a:t>: A breakdown of the different items in the cart</a:t>
            </a:r>
          </a:p>
          <a:p>
            <a:pPr>
              <a:lnSpc>
                <a:spcPts val="2000"/>
              </a:lnSpc>
            </a:pPr>
            <a:r>
              <a:rPr lang="en-US" b="1" i="1" dirty="0"/>
              <a:t>Order Summary</a:t>
            </a:r>
            <a:r>
              <a:rPr lang="en-US" dirty="0"/>
              <a:t>: The total cost of all items in the shopping cart, minus shipping</a:t>
            </a:r>
          </a:p>
          <a:p>
            <a:pPr>
              <a:lnSpc>
                <a:spcPts val="2000"/>
              </a:lnSpc>
              <a:spcAft>
                <a:spcPts val="300"/>
              </a:spcAft>
            </a:pPr>
            <a:r>
              <a:rPr lang="en-US" dirty="0"/>
              <a:t>If you have more than one report, or a replacement card request to submit on the same invoice, click </a:t>
            </a:r>
            <a:r>
              <a:rPr lang="en-US" b="1" i="1" dirty="0"/>
              <a:t>Add More </a:t>
            </a:r>
            <a:r>
              <a:rPr lang="en-US" dirty="0"/>
              <a:t>to add to the order</a:t>
            </a:r>
          </a:p>
          <a:p>
            <a:pPr marL="548640" lvl="1">
              <a:lnSpc>
                <a:spcPts val="2000"/>
              </a:lnSpc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Please note</a:t>
            </a:r>
            <a:r>
              <a:rPr lang="en-US" sz="1700" i="1" spc="0" dirty="0">
                <a:latin typeface="+mn-lt"/>
              </a:rPr>
              <a:t>, invoices must be paid in full and cannot be split between multiple payment methods</a:t>
            </a:r>
          </a:p>
          <a:p>
            <a:pPr>
              <a:lnSpc>
                <a:spcPts val="2000"/>
              </a:lnSpc>
            </a:pPr>
            <a:r>
              <a:rPr lang="en-US" dirty="0"/>
              <a:t>Once all items have been added, click the </a:t>
            </a:r>
            <a:r>
              <a:rPr lang="en-US" b="1" i="1" dirty="0"/>
              <a:t>Checkout</a:t>
            </a:r>
            <a:r>
              <a:rPr lang="en-US" dirty="0"/>
              <a:t> button to proceed with payment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B8E04C-B199-4432-A036-F1FD14FDAA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" b="1164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EBB5A7-8CB3-4B7E-84FF-61DF58583EC9}"/>
              </a:ext>
            </a:extLst>
          </p:cNvPr>
          <p:cNvSpPr txBox="1"/>
          <p:nvPr/>
        </p:nvSpPr>
        <p:spPr>
          <a:xfrm>
            <a:off x="6408420" y="824484"/>
            <a:ext cx="1579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D581B-ADC7-45B7-9AFE-DA436BB0E391}"/>
              </a:ext>
            </a:extLst>
          </p:cNvPr>
          <p:cNvSpPr txBox="1"/>
          <p:nvPr/>
        </p:nvSpPr>
        <p:spPr>
          <a:xfrm>
            <a:off x="853440" y="753820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16845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43B7360-597E-4998-9ED1-444868714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Shipping Address: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123FB9-BE5F-4C5C-8E7F-924B3DA9F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2ABAFA-6504-4013-BF05-E16D67DE78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Shipping Address </a:t>
            </a:r>
            <a:r>
              <a:rPr lang="en-US" dirty="0"/>
              <a:t>will be pre-filled in with the address provided in your account settings</a:t>
            </a:r>
          </a:p>
          <a:p>
            <a:r>
              <a:rPr lang="en-US" dirty="0"/>
              <a:t>The shipping address should be the </a:t>
            </a:r>
            <a:r>
              <a:rPr lang="en-US" i="1" dirty="0"/>
              <a:t>home</a:t>
            </a:r>
            <a:r>
              <a:rPr lang="en-US" dirty="0"/>
              <a:t> or </a:t>
            </a:r>
            <a:r>
              <a:rPr lang="en-US" i="1" dirty="0"/>
              <a:t>business</a:t>
            </a:r>
            <a:r>
              <a:rPr lang="en-US" dirty="0"/>
              <a:t> address of the primary Outreach trainer</a:t>
            </a:r>
          </a:p>
          <a:p>
            <a:r>
              <a:rPr lang="en-US" dirty="0"/>
              <a:t>Click </a:t>
            </a:r>
            <a:r>
              <a:rPr lang="en-US" b="1" i="1" dirty="0"/>
              <a:t>Continue</a:t>
            </a:r>
            <a:r>
              <a:rPr lang="en-US" dirty="0"/>
              <a:t> to select a shipping method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7081220-B73D-464A-A0C8-8560819549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793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B1D7F7B-984E-40DF-8048-E45A1A345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Shipping Method: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55419F-2CAF-4C46-8BDE-B464CEECA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F31BC5-1079-48BF-8D71-243C219DD54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USPS First Class with Tracking Info</a:t>
            </a:r>
            <a:r>
              <a:rPr lang="en-US" dirty="0"/>
              <a:t>: Provided at no additional cost. Arrives in 7-10 business days</a:t>
            </a:r>
          </a:p>
          <a:p>
            <a:r>
              <a:rPr lang="en-US" b="1" spc="-10" dirty="0"/>
              <a:t>FedEx Express Saver (3-day): </a:t>
            </a:r>
            <a:r>
              <a:rPr lang="en-US" spc="-10" dirty="0"/>
              <a:t>Additional cost varies by location and quantity of cards. Arrives in 3-4 business days</a:t>
            </a:r>
          </a:p>
          <a:p>
            <a:r>
              <a:rPr lang="en-US" b="1" dirty="0"/>
              <a:t>FedEx 2Day: </a:t>
            </a:r>
            <a:r>
              <a:rPr lang="en-US" dirty="0"/>
              <a:t>Additional cost varies by location and quantity of cards. Arrives in 2-3 business days</a:t>
            </a:r>
          </a:p>
          <a:p>
            <a:r>
              <a:rPr lang="en-US" b="1" dirty="0"/>
              <a:t>FedEx Standard Overnight: </a:t>
            </a:r>
            <a:r>
              <a:rPr lang="en-US" spc="-10" dirty="0"/>
              <a:t>Additional cost varies by location and quantity of cards. Arrives in 1-2 business days</a:t>
            </a:r>
          </a:p>
          <a:p>
            <a:r>
              <a:rPr lang="en-US" dirty="0"/>
              <a:t>Expedited (FedEx) orders </a:t>
            </a:r>
            <a:r>
              <a:rPr lang="en-US" b="1" i="1" dirty="0"/>
              <a:t>approved</a:t>
            </a:r>
            <a:r>
              <a:rPr lang="en-US" dirty="0"/>
              <a:t> by the ATO by </a:t>
            </a:r>
            <a:r>
              <a:rPr lang="en-US" b="1" dirty="0"/>
              <a:t>2:00pm EST </a:t>
            </a:r>
            <a:r>
              <a:rPr lang="en-US" dirty="0"/>
              <a:t>are shipped the same day</a:t>
            </a:r>
          </a:p>
          <a:p>
            <a:r>
              <a:rPr lang="en-US" dirty="0"/>
              <a:t>Choose shipping method and click </a:t>
            </a:r>
            <a:r>
              <a:rPr lang="en-US" b="1" i="1" dirty="0"/>
              <a:t>Continue</a:t>
            </a:r>
            <a:r>
              <a:rPr lang="en-US" dirty="0"/>
              <a:t> to proceed with payment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104859-01D8-4603-8A3F-D34B7FC727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90E72-06BB-4CCD-9F6A-7A8EB3C4B636}"/>
              </a:ext>
            </a:extLst>
          </p:cNvPr>
          <p:cNvSpPr txBox="1"/>
          <p:nvPr/>
        </p:nvSpPr>
        <p:spPr>
          <a:xfrm>
            <a:off x="6469380" y="76200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93B70-69B0-486C-91B5-B62C74E274B8}"/>
              </a:ext>
            </a:extLst>
          </p:cNvPr>
          <p:cNvSpPr txBox="1"/>
          <p:nvPr/>
        </p:nvSpPr>
        <p:spPr>
          <a:xfrm>
            <a:off x="822960" y="718768"/>
            <a:ext cx="455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9175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8459B71-56A9-4E88-A853-9C78FB50A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Payment Method - </a:t>
            </a:r>
            <a:br>
              <a:rPr lang="en-US" dirty="0"/>
            </a:br>
            <a:r>
              <a:rPr lang="en-US" dirty="0"/>
              <a:t>Pay Now: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4C6D79-0016-49F6-9862-8B537600B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0E3323-D1AA-4986-954C-42B2163F086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If making a payment by credit, enter in the credit card information in the </a:t>
            </a:r>
            <a:r>
              <a:rPr lang="en-US" b="1" i="1" dirty="0"/>
              <a:t>Payment</a:t>
            </a:r>
            <a:r>
              <a:rPr lang="en-US" dirty="0"/>
              <a:t> section</a:t>
            </a:r>
          </a:p>
          <a:p>
            <a:r>
              <a:rPr lang="en-US" dirty="0"/>
              <a:t>The </a:t>
            </a:r>
            <a:r>
              <a:rPr lang="en-US" i="1" dirty="0"/>
              <a:t>Shipping Address </a:t>
            </a:r>
            <a:r>
              <a:rPr lang="en-US" dirty="0"/>
              <a:t>is selected as the default </a:t>
            </a:r>
            <a:r>
              <a:rPr lang="en-US" i="1" dirty="0"/>
              <a:t>Billing Address;</a:t>
            </a:r>
            <a:r>
              <a:rPr lang="en-US" dirty="0"/>
              <a:t> however, this can be changed by selecting </a:t>
            </a:r>
            <a:r>
              <a:rPr lang="en-US" b="1" i="1" dirty="0"/>
              <a:t>Use a different Billing Address </a:t>
            </a:r>
            <a:r>
              <a:rPr lang="en-US" dirty="0"/>
              <a:t>and filling in the alternate </a:t>
            </a:r>
            <a:r>
              <a:rPr lang="en-US" i="1" dirty="0"/>
              <a:t>Billing Address </a:t>
            </a:r>
            <a:r>
              <a:rPr lang="en-US" dirty="0"/>
              <a:t>information</a:t>
            </a:r>
          </a:p>
          <a:p>
            <a:r>
              <a:rPr lang="en-US" dirty="0"/>
              <a:t>Click </a:t>
            </a:r>
            <a:r>
              <a:rPr lang="en-US" b="1" i="1" dirty="0"/>
              <a:t>Pay Now </a:t>
            </a:r>
            <a:r>
              <a:rPr lang="en-US" dirty="0"/>
              <a:t>and the report will be instantly submitted to the ATO for review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7BF251-1A33-4F1A-A571-A890E9BC3D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5448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2954F28-8193-4240-BE14-1AF0435CF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Payment Method - </a:t>
            </a:r>
            <a:br>
              <a:rPr lang="en-US" dirty="0"/>
            </a:br>
            <a:r>
              <a:rPr lang="en-US" dirty="0"/>
              <a:t>Pay Later: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EA012-22D6-413C-8931-0031DBC8F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613EC-6575-4770-BD30-C49E4C152E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If you would like to request an invoice, select </a:t>
            </a:r>
            <a:r>
              <a:rPr lang="en-US" b="1" i="1" dirty="0"/>
              <a:t>Pay Later </a:t>
            </a:r>
            <a:r>
              <a:rPr lang="en-US" dirty="0"/>
              <a:t>in the </a:t>
            </a:r>
            <a:r>
              <a:rPr lang="en-US" b="1" i="1" dirty="0"/>
              <a:t>Payment</a:t>
            </a:r>
            <a:r>
              <a:rPr lang="en-US" dirty="0"/>
              <a:t> section</a:t>
            </a:r>
          </a:p>
          <a:p>
            <a:r>
              <a:rPr lang="en-US" dirty="0"/>
              <a:t>The </a:t>
            </a:r>
            <a:r>
              <a:rPr lang="en-US" i="1" dirty="0"/>
              <a:t>Shipping Address </a:t>
            </a:r>
            <a:r>
              <a:rPr lang="en-US" dirty="0"/>
              <a:t>is selected as the default </a:t>
            </a:r>
            <a:r>
              <a:rPr lang="en-US" i="1" dirty="0"/>
              <a:t>Billing Address;</a:t>
            </a:r>
            <a:r>
              <a:rPr lang="en-US" dirty="0"/>
              <a:t> however, this can be changed by selecting </a:t>
            </a:r>
            <a:r>
              <a:rPr lang="en-US" b="1" i="1" dirty="0"/>
              <a:t>Use a different Billing Address </a:t>
            </a:r>
            <a:r>
              <a:rPr lang="en-US" dirty="0"/>
              <a:t>and filling in the alternate </a:t>
            </a:r>
            <a:r>
              <a:rPr lang="en-US" i="1" dirty="0"/>
              <a:t>Billing Address </a:t>
            </a:r>
            <a:r>
              <a:rPr lang="en-US" dirty="0"/>
              <a:t>information</a:t>
            </a:r>
          </a:p>
          <a:p>
            <a:r>
              <a:rPr lang="en-US" dirty="0"/>
              <a:t>The </a:t>
            </a:r>
            <a:r>
              <a:rPr lang="en-US" b="1" i="1" dirty="0"/>
              <a:t>Billing Address </a:t>
            </a:r>
            <a:r>
              <a:rPr lang="en-US" dirty="0"/>
              <a:t>can be adjusted by the person who is submitting payment</a:t>
            </a:r>
          </a:p>
          <a:p>
            <a:r>
              <a:rPr lang="en-US" dirty="0"/>
              <a:t>The </a:t>
            </a:r>
            <a:r>
              <a:rPr lang="en-US" b="1" i="1" dirty="0"/>
              <a:t>Ship To </a:t>
            </a:r>
            <a:r>
              <a:rPr lang="en-US" dirty="0"/>
              <a:t>address and </a:t>
            </a:r>
            <a:r>
              <a:rPr lang="en-US" b="1" i="1" dirty="0"/>
              <a:t>Shipping Method</a:t>
            </a:r>
            <a:r>
              <a:rPr lang="en-US" dirty="0"/>
              <a:t> can only be adjusted by the Outreach trainer and not a 3</a:t>
            </a:r>
            <a:r>
              <a:rPr lang="en-US" baseline="30000" dirty="0"/>
              <a:t>rd</a:t>
            </a:r>
            <a:r>
              <a:rPr lang="en-US" dirty="0"/>
              <a:t> party submitting payment</a:t>
            </a:r>
          </a:p>
          <a:p>
            <a:r>
              <a:rPr lang="en-US" dirty="0"/>
              <a:t>Click </a:t>
            </a:r>
            <a:r>
              <a:rPr lang="en-US" b="1" i="1" dirty="0"/>
              <a:t>Submit</a:t>
            </a:r>
            <a:r>
              <a:rPr lang="en-US" dirty="0"/>
              <a:t> to generate an invoice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AD43CA9-8627-4144-A535-B0628EB25C8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3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37868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30CC23E-CCBF-4AC4-AACB-C5C72B0CA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20" dirty="0"/>
              <a:t>Pay Later Confirmation: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C5F59C-AB28-4DE4-AADC-A3347B6B3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6526A4-64B1-40C5-BEF1-86DB73828E3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By selecting to </a:t>
            </a:r>
            <a:r>
              <a:rPr lang="en-US" b="1" i="1" dirty="0"/>
              <a:t>Pay Later</a:t>
            </a:r>
            <a:r>
              <a:rPr lang="en-US" dirty="0"/>
              <a:t>, an invoice will be created for this order and your order will remain in </a:t>
            </a:r>
            <a:r>
              <a:rPr lang="en-US" b="1" i="1" dirty="0"/>
              <a:t>Awaiting Payment </a:t>
            </a:r>
            <a:r>
              <a:rPr lang="en-US" dirty="0"/>
              <a:t>status until payment is received</a:t>
            </a:r>
          </a:p>
          <a:p>
            <a:r>
              <a:rPr lang="en-US" dirty="0"/>
              <a:t>Orders </a:t>
            </a:r>
            <a:r>
              <a:rPr lang="en-US" b="1" i="1" dirty="0"/>
              <a:t>Awaiting Payment </a:t>
            </a:r>
            <a:r>
              <a:rPr lang="en-US" dirty="0"/>
              <a:t>are not considered submitted, payment must be completed within 30 days from the last day of class to remain in compliance with the program requirements</a:t>
            </a:r>
          </a:p>
          <a:p>
            <a:r>
              <a:rPr lang="en-US" dirty="0"/>
              <a:t>Orders </a:t>
            </a:r>
            <a:r>
              <a:rPr lang="en-US" b="1" i="1" dirty="0"/>
              <a:t>Awaiting Payment </a:t>
            </a:r>
            <a:r>
              <a:rPr lang="en-US" dirty="0"/>
              <a:t>cannot be reviewed by the ATO, and will not be visible until payment has been received</a:t>
            </a:r>
          </a:p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to generate the invoice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57CB98C-7ACB-4069-A430-371DA71A9D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4" b="-33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7F58-C0EA-47FB-8966-34D7877ED3A7}"/>
              </a:ext>
            </a:extLst>
          </p:cNvPr>
          <p:cNvSpPr txBox="1"/>
          <p:nvPr/>
        </p:nvSpPr>
        <p:spPr>
          <a:xfrm>
            <a:off x="6495325" y="742805"/>
            <a:ext cx="1579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5F541-7FED-403B-B7FC-D27D2E287085}"/>
              </a:ext>
            </a:extLst>
          </p:cNvPr>
          <p:cNvSpPr txBox="1"/>
          <p:nvPr/>
        </p:nvSpPr>
        <p:spPr>
          <a:xfrm>
            <a:off x="836676" y="742208"/>
            <a:ext cx="455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18211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DB2B2D8-9F32-4AA8-9BBD-794203F7A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Invoice Confirmation: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1D36E5-1F30-4027-8882-FE344AF81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80E96D-57E9-4E79-B5D9-9B50BB02A5E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 copy of the </a:t>
            </a:r>
            <a:r>
              <a:rPr lang="en-US" i="1" dirty="0"/>
              <a:t>Invoice</a:t>
            </a:r>
            <a:r>
              <a:rPr lang="en-US" dirty="0"/>
              <a:t> will be emailed to you</a:t>
            </a:r>
          </a:p>
          <a:p>
            <a:r>
              <a:rPr lang="en-US" dirty="0"/>
              <a:t>Click </a:t>
            </a:r>
            <a:r>
              <a:rPr lang="en-US" b="1" i="1" dirty="0"/>
              <a:t>Pay Online </a:t>
            </a:r>
            <a:r>
              <a:rPr lang="en-US" dirty="0"/>
              <a:t>to submit a payment with your credit card</a:t>
            </a:r>
          </a:p>
          <a:p>
            <a:r>
              <a:rPr lang="en-US" dirty="0"/>
              <a:t>Click </a:t>
            </a:r>
            <a:r>
              <a:rPr lang="en-US" b="1" i="1" dirty="0"/>
              <a:t>Email the Invoice </a:t>
            </a:r>
            <a:r>
              <a:rPr lang="en-US" dirty="0"/>
              <a:t>to send an email directly from </a:t>
            </a:r>
            <a:r>
              <a:rPr lang="en-US" dirty="0">
                <a:hlinkClick r:id="rId2"/>
              </a:rPr>
              <a:t>noreply@oshacardportal.com</a:t>
            </a:r>
            <a:r>
              <a:rPr lang="en-US" dirty="0"/>
              <a:t> to someone else</a:t>
            </a:r>
          </a:p>
          <a:p>
            <a:r>
              <a:rPr lang="en-US" dirty="0"/>
              <a:t>Click </a:t>
            </a:r>
            <a:r>
              <a:rPr lang="en-US" b="1" i="1" dirty="0"/>
              <a:t>Invoice</a:t>
            </a:r>
            <a:r>
              <a:rPr lang="en-US" dirty="0"/>
              <a:t> to download a PDF copy of the invoice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F66385-DA75-4D09-9808-7112589B5E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" b="1830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BAD895-8E02-4970-9E87-6B495C7479BF}"/>
              </a:ext>
            </a:extLst>
          </p:cNvPr>
          <p:cNvSpPr txBox="1"/>
          <p:nvPr/>
        </p:nvSpPr>
        <p:spPr>
          <a:xfrm>
            <a:off x="6400800" y="823250"/>
            <a:ext cx="1579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AE9F1-CC1B-439D-82F2-8C66EF2ADFA9}"/>
              </a:ext>
            </a:extLst>
          </p:cNvPr>
          <p:cNvSpPr txBox="1"/>
          <p:nvPr/>
        </p:nvSpPr>
        <p:spPr>
          <a:xfrm>
            <a:off x="876300" y="757158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26714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1C0E396-FD19-4DAB-92E6-7BCAA19B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PDF Invoice: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6979CC-405C-4010-8B79-84A5FEE05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3E04FA-3114-48CF-9538-F3543BF32FB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Google Chrome</a:t>
            </a:r>
            <a:r>
              <a:rPr lang="en-US" dirty="0"/>
              <a:t>, clicking </a:t>
            </a:r>
            <a:r>
              <a:rPr lang="en-US" i="1" dirty="0"/>
              <a:t>Invoice</a:t>
            </a:r>
            <a:r>
              <a:rPr lang="en-US" dirty="0"/>
              <a:t> will open a new window</a:t>
            </a:r>
          </a:p>
          <a:p>
            <a:r>
              <a:rPr lang="en-US" dirty="0"/>
              <a:t>Click </a:t>
            </a:r>
            <a:r>
              <a:rPr lang="en-US" b="1" i="1" dirty="0"/>
              <a:t>Download</a:t>
            </a:r>
            <a:r>
              <a:rPr lang="en-US" dirty="0"/>
              <a:t> to download a copy of the invoice to your computer</a:t>
            </a:r>
          </a:p>
          <a:p>
            <a:r>
              <a:rPr lang="en-US" dirty="0"/>
              <a:t>Click </a:t>
            </a:r>
            <a:r>
              <a:rPr lang="en-US" b="1" i="1" dirty="0"/>
              <a:t>Print</a:t>
            </a:r>
            <a:r>
              <a:rPr lang="en-US" dirty="0"/>
              <a:t> to print a copy of the invoice to your printer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84524E2-63D0-416E-BC14-27DA7E927A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3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2314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C5D309-EE51-47F8-BBCC-94BFB82E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Verify </a:t>
            </a:r>
            <a:br>
              <a:rPr lang="en-US" dirty="0"/>
            </a:br>
            <a:r>
              <a:rPr lang="en-US" dirty="0"/>
              <a:t>an OSHA Card: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E3E45-73B7-4343-A91F-24B264EC1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Verifying an OSHA Card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8D047-DB30-488D-90FC-980036A92E0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Enter in the </a:t>
            </a:r>
            <a:r>
              <a:rPr lang="en-US" b="1" dirty="0"/>
              <a:t>Full Name </a:t>
            </a:r>
            <a:r>
              <a:rPr lang="en-US" dirty="0"/>
              <a:t>as it appears on the card; be sure to include any suffix, middle name, and punctuation</a:t>
            </a:r>
          </a:p>
          <a:p>
            <a:r>
              <a:rPr lang="en-US" dirty="0"/>
              <a:t>Enter in the </a:t>
            </a:r>
            <a:r>
              <a:rPr lang="en-US" b="1" dirty="0"/>
              <a:t>Outreach Card number</a:t>
            </a:r>
            <a:r>
              <a:rPr lang="en-US" dirty="0"/>
              <a:t>, including the dash</a:t>
            </a:r>
          </a:p>
          <a:p>
            <a:r>
              <a:rPr lang="en-US" dirty="0"/>
              <a:t>Click the </a:t>
            </a:r>
            <a:r>
              <a:rPr lang="en-US" b="1" i="1" dirty="0"/>
              <a:t>Submit</a:t>
            </a:r>
            <a:r>
              <a:rPr lang="en-US" dirty="0"/>
              <a:t> button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23352D-7285-4CCB-BEDC-3F4553B380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2868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8389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AA55F7-5A58-4204-8F49-B3BC826DD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</p:spTree>
    <p:extLst>
      <p:ext uri="{BB962C8B-B14F-4D97-AF65-F5344CB8AC3E}">
        <p14:creationId xmlns:p14="http://schemas.microsoft.com/office/powerpoint/2010/main" val="3233356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D82B3D-C854-4AAC-AF3D-3406B1C31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1AF9D-51CB-40A3-B089-A663E4DF9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1B7D3-B9E5-4DDF-A9B5-01DCEDBE8F6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 the top right corner, click on the greeting that says </a:t>
            </a:r>
            <a:r>
              <a:rPr lang="en-US" b="1" i="1" dirty="0"/>
              <a:t>Hi, </a:t>
            </a:r>
            <a:r>
              <a:rPr lang="en-US" b="1" i="1" dirty="0" err="1"/>
              <a:t>Xxxx</a:t>
            </a:r>
            <a:endParaRPr lang="en-US" b="1" i="1" dirty="0"/>
          </a:p>
          <a:p>
            <a:r>
              <a:rPr lang="en-US" dirty="0"/>
              <a:t>This will bring up a dropdown menu, select </a:t>
            </a:r>
            <a:r>
              <a:rPr lang="en-US" b="1" i="1" dirty="0"/>
              <a:t>My Account </a:t>
            </a:r>
            <a:r>
              <a:rPr lang="en-US" dirty="0"/>
              <a:t>to view and edit your account information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A8AFB4-42A4-4BD5-B171-BCBCE818B0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89828-125E-4A75-8631-A76D0CCC7E89}"/>
              </a:ext>
            </a:extLst>
          </p:cNvPr>
          <p:cNvSpPr txBox="1"/>
          <p:nvPr/>
        </p:nvSpPr>
        <p:spPr>
          <a:xfrm>
            <a:off x="6484620" y="89916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EB1CF-E0EB-4284-AF95-0305E7D7A746}"/>
              </a:ext>
            </a:extLst>
          </p:cNvPr>
          <p:cNvSpPr txBox="1"/>
          <p:nvPr/>
        </p:nvSpPr>
        <p:spPr>
          <a:xfrm>
            <a:off x="836363" y="77210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35131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9620C8-E5FF-4D9E-A9CC-CEFF68F7D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User Properties: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F1781-1339-40B2-A463-67B7FAAC2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FA9D4-E434-4DF2-A089-3D168C321F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Information under </a:t>
            </a:r>
            <a:r>
              <a:rPr lang="en-US" b="1" i="1" dirty="0"/>
              <a:t>My Account </a:t>
            </a:r>
            <a:r>
              <a:rPr lang="en-US" dirty="0"/>
              <a:t>is must remain up to date</a:t>
            </a:r>
          </a:p>
          <a:p>
            <a:r>
              <a:rPr lang="en-US" b="1" i="1" dirty="0"/>
              <a:t>Basic Information</a:t>
            </a:r>
            <a:r>
              <a:rPr lang="en-US" dirty="0"/>
              <a:t>: Your full legal name, company, and a phone number where the ATO can reach you directly</a:t>
            </a:r>
          </a:p>
          <a:p>
            <a:r>
              <a:rPr lang="en-US" b="1" i="1" dirty="0"/>
              <a:t>Account Information</a:t>
            </a:r>
            <a:r>
              <a:rPr lang="en-US" dirty="0"/>
              <a:t>: The email address you will utilize to log into your account. This can be updated at any time</a:t>
            </a:r>
          </a:p>
          <a:p>
            <a:pPr>
              <a:spcAft>
                <a:spcPts val="300"/>
              </a:spcAft>
            </a:pPr>
            <a:r>
              <a:rPr lang="en-US" b="1" i="1" dirty="0"/>
              <a:t>Credentials</a:t>
            </a:r>
            <a:r>
              <a:rPr lang="en-US" dirty="0"/>
              <a:t>: A list of current and past credentials. A replacement Outreach trainer card can be requested if the credential is </a:t>
            </a:r>
            <a:r>
              <a:rPr lang="en-US" i="1" dirty="0"/>
              <a:t>Valid</a:t>
            </a:r>
          </a:p>
          <a:p>
            <a:r>
              <a:rPr lang="en-US" dirty="0"/>
              <a:t>Scroll down to view the next section, </a:t>
            </a:r>
            <a:r>
              <a:rPr lang="en-US" b="1" i="1" dirty="0"/>
              <a:t>OSHA Specifics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72872B3-2FE9-417B-B808-B42C3CD3E4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286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90D5B-6BA5-49CB-AF6D-4CE8B8CFED5C}"/>
              </a:ext>
            </a:extLst>
          </p:cNvPr>
          <p:cNvSpPr txBox="1"/>
          <p:nvPr/>
        </p:nvSpPr>
        <p:spPr>
          <a:xfrm>
            <a:off x="6484620" y="777240"/>
            <a:ext cx="1579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CC3F6-D979-4A9C-97EB-675FE09C10F6}"/>
              </a:ext>
            </a:extLst>
          </p:cNvPr>
          <p:cNvSpPr txBox="1"/>
          <p:nvPr/>
        </p:nvSpPr>
        <p:spPr>
          <a:xfrm>
            <a:off x="838200" y="734008"/>
            <a:ext cx="455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31058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9F90E1-B7E3-4463-B894-E8EA8885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OSHA Specifics: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FC52-977E-4575-BBC9-315D997E2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F5E50-269F-45C6-9256-834A1F8511D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This section is utilized to publish yourself to </a:t>
            </a:r>
            <a:r>
              <a:rPr lang="en-US" b="1" i="1" dirty="0"/>
              <a:t>OSHA.gov list of Outreach Trainers</a:t>
            </a:r>
          </a:p>
          <a:p>
            <a:r>
              <a:rPr lang="en-US" dirty="0"/>
              <a:t>Click the check box to activate</a:t>
            </a:r>
          </a:p>
          <a:p>
            <a:r>
              <a:rPr lang="en-US" dirty="0"/>
              <a:t>Add any websites or languages</a:t>
            </a:r>
          </a:p>
          <a:p>
            <a:r>
              <a:rPr lang="en-US" dirty="0"/>
              <a:t>OSHA.gov will also publish the </a:t>
            </a:r>
            <a:r>
              <a:rPr lang="en-US" i="1" dirty="0"/>
              <a:t>email address </a:t>
            </a:r>
            <a:r>
              <a:rPr lang="en-US" dirty="0"/>
              <a:t>and </a:t>
            </a:r>
            <a:r>
              <a:rPr lang="en-US" i="1" dirty="0"/>
              <a:t>phone number </a:t>
            </a:r>
            <a:r>
              <a:rPr lang="en-US" dirty="0"/>
              <a:t>listed on your account</a:t>
            </a:r>
          </a:p>
          <a:p>
            <a:r>
              <a:rPr lang="en-US" spc="-30" dirty="0"/>
              <a:t>The Opt-In trainer list is submitted to OSHA at the end of each month and should be uploaded by the 15</a:t>
            </a:r>
            <a:r>
              <a:rPr lang="en-US" spc="-30" baseline="30000" dirty="0"/>
              <a:t>th</a:t>
            </a:r>
            <a:r>
              <a:rPr lang="en-US" spc="-30" dirty="0"/>
              <a:t> of the following month. If you do not see your information after the 15</a:t>
            </a:r>
            <a:r>
              <a:rPr lang="en-US" spc="-30" baseline="30000" dirty="0"/>
              <a:t>th</a:t>
            </a:r>
            <a:r>
              <a:rPr lang="en-US" spc="-30" dirty="0"/>
              <a:t> of the following month, please reach out to your ATO</a:t>
            </a:r>
          </a:p>
          <a:p>
            <a:r>
              <a:rPr lang="en-US" dirty="0"/>
              <a:t>Scroll down to view the next section, </a:t>
            </a:r>
            <a:r>
              <a:rPr lang="en-US" b="1" i="1" dirty="0"/>
              <a:t>Shipping Address</a:t>
            </a:r>
            <a:r>
              <a:rPr lang="en-US" dirty="0"/>
              <a:t> and </a:t>
            </a:r>
            <a:r>
              <a:rPr lang="en-US" b="1" i="1" dirty="0"/>
              <a:t>Billing Address</a:t>
            </a:r>
            <a:endParaRPr lang="en-US" spc="-30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5F70584-4698-4650-8F8C-2339B39FBD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42715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F3E697-06CF-40A6-882E-35B6F8335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Account Addresses: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41CFF-ECE4-4190-B97B-24207FD13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AA0E0-33AE-42FE-856C-0682EE93659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i="1" dirty="0"/>
              <a:t>Shipping Address</a:t>
            </a:r>
            <a:r>
              <a:rPr lang="en-US" dirty="0"/>
              <a:t>: This is the address that will default for all </a:t>
            </a:r>
            <a:r>
              <a:rPr lang="en-US" i="1" dirty="0"/>
              <a:t>OSHA Card Portal </a:t>
            </a:r>
            <a:r>
              <a:rPr lang="en-US" dirty="0"/>
              <a:t>orders. This will also be the address that any communication from the </a:t>
            </a:r>
            <a:r>
              <a:rPr lang="en-US" i="1" dirty="0"/>
              <a:t>ATO</a:t>
            </a:r>
            <a:r>
              <a:rPr lang="en-US" dirty="0"/>
              <a:t> will be sent to</a:t>
            </a:r>
          </a:p>
          <a:p>
            <a:r>
              <a:rPr lang="en-US" b="1" i="1" dirty="0"/>
              <a:t>Billing Address</a:t>
            </a:r>
            <a:r>
              <a:rPr lang="en-US" dirty="0"/>
              <a:t>: This can be the same as the </a:t>
            </a:r>
            <a:r>
              <a:rPr lang="en-US" i="1" dirty="0"/>
              <a:t>Shipping Address </a:t>
            </a:r>
            <a:r>
              <a:rPr lang="en-US" dirty="0"/>
              <a:t>by clicking the check mark at the bottom or can be a separate address</a:t>
            </a:r>
          </a:p>
          <a:p>
            <a:r>
              <a:rPr lang="en-US" dirty="0"/>
              <a:t>Once any adjustments have been made, click the </a:t>
            </a:r>
            <a:r>
              <a:rPr lang="en-US" b="1" i="1" dirty="0"/>
              <a:t>Save</a:t>
            </a:r>
            <a:r>
              <a:rPr lang="en-US" dirty="0"/>
              <a:t> button at the bottom of the page. If you do not click </a:t>
            </a:r>
            <a:r>
              <a:rPr lang="en-US" b="1" i="1" dirty="0"/>
              <a:t>Save</a:t>
            </a:r>
            <a:r>
              <a:rPr lang="en-US" dirty="0"/>
              <a:t>, the adjustments will revert back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CE701A-4ACA-4990-9927-0D108DCEE9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10280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CCE5EB"/>
                </a:solidFill>
              </a:rPr>
              <a:t>Home  </a:t>
            </a:r>
            <a:r>
              <a:rPr lang="en-US" sz="3200" dirty="0">
                <a:solidFill>
                  <a:srgbClr val="007C9C"/>
                </a:solidFill>
              </a:rPr>
              <a:t>|  Outreach classes  |  Students  |  orders</a:t>
            </a:r>
          </a:p>
        </p:txBody>
      </p:sp>
    </p:spTree>
    <p:extLst>
      <p:ext uri="{BB962C8B-B14F-4D97-AF65-F5344CB8AC3E}">
        <p14:creationId xmlns:p14="http://schemas.microsoft.com/office/powerpoint/2010/main" val="795494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0AFC3-81FC-4D6B-82FC-4E3E69D02331}"/>
              </a:ext>
            </a:extLst>
          </p:cNvPr>
          <p:cNvSpPr txBox="1"/>
          <p:nvPr/>
        </p:nvSpPr>
        <p:spPr>
          <a:xfrm>
            <a:off x="6484620" y="85315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280D5-9EFE-4F47-97FF-FE457FCDE1E7}"/>
              </a:ext>
            </a:extLst>
          </p:cNvPr>
          <p:cNvSpPr txBox="1"/>
          <p:nvPr/>
        </p:nvSpPr>
        <p:spPr>
          <a:xfrm>
            <a:off x="836369" y="72609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2291942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007C9C"/>
                </a:solidFill>
              </a:rPr>
              <a:t>Home</a:t>
            </a:r>
            <a:r>
              <a:rPr lang="en-US" sz="3200" dirty="0">
                <a:solidFill>
                  <a:srgbClr val="CCE5EB"/>
                </a:solidFill>
              </a:rPr>
              <a:t>  </a:t>
            </a:r>
            <a:r>
              <a:rPr lang="en-US" sz="3200" dirty="0">
                <a:solidFill>
                  <a:srgbClr val="007C9C"/>
                </a:solidFill>
              </a:rPr>
              <a:t>|  </a:t>
            </a:r>
            <a:r>
              <a:rPr lang="en-US" sz="3200" dirty="0">
                <a:solidFill>
                  <a:srgbClr val="CCE5EB"/>
                </a:solidFill>
              </a:rPr>
              <a:t>Outreach classes  </a:t>
            </a:r>
            <a:r>
              <a:rPr lang="en-US" sz="3200" dirty="0">
                <a:solidFill>
                  <a:srgbClr val="007C9C"/>
                </a:solidFill>
              </a:rPr>
              <a:t>|  Students  |  orders</a:t>
            </a:r>
          </a:p>
        </p:txBody>
      </p:sp>
    </p:spTree>
    <p:extLst>
      <p:ext uri="{BB962C8B-B14F-4D97-AF65-F5344CB8AC3E}">
        <p14:creationId xmlns:p14="http://schemas.microsoft.com/office/powerpoint/2010/main" val="3455706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5822999-8CC0-4BDF-AE1A-CE3EC60B1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Outreach Classes: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3C17E1-4325-4F6E-9DCC-64D149C75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B41FE-5540-4F09-95F6-15B308C415E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b="1" i="1" dirty="0"/>
              <a:t>Search Box </a:t>
            </a:r>
            <a:r>
              <a:rPr lang="en-US" dirty="0"/>
              <a:t>to search for a specific student’s name</a:t>
            </a:r>
          </a:p>
          <a:p>
            <a:pPr>
              <a:spcAft>
                <a:spcPts val="300"/>
              </a:spcAft>
            </a:pPr>
            <a:r>
              <a:rPr lang="en-US" dirty="0"/>
              <a:t>Classes can be </a:t>
            </a:r>
            <a:r>
              <a:rPr lang="en-US" b="1" i="1" dirty="0"/>
              <a:t>Filtered</a:t>
            </a:r>
            <a:r>
              <a:rPr lang="en-US" dirty="0"/>
              <a:t> by: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Class Completed Date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Status of Outreach Classes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Course Type</a:t>
            </a:r>
          </a:p>
          <a:p>
            <a:r>
              <a:rPr lang="en-US" dirty="0"/>
              <a:t>Columns with the light blue arrow can be sorted by </a:t>
            </a:r>
            <a:r>
              <a:rPr lang="en-US" i="1" dirty="0"/>
              <a:t>ascending</a:t>
            </a:r>
            <a:r>
              <a:rPr lang="en-US" dirty="0"/>
              <a:t> or </a:t>
            </a:r>
            <a:r>
              <a:rPr lang="en-US" i="1" dirty="0"/>
              <a:t>descending</a:t>
            </a:r>
            <a:r>
              <a:rPr lang="en-US" dirty="0"/>
              <a:t> order</a:t>
            </a:r>
          </a:p>
          <a:p>
            <a:r>
              <a:rPr lang="en-US" b="1" i="1" dirty="0"/>
              <a:t>View</a:t>
            </a:r>
            <a:r>
              <a:rPr lang="en-US" dirty="0"/>
              <a:t>: This will take you to the Outreach Class review page</a:t>
            </a:r>
          </a:p>
          <a:p>
            <a:r>
              <a:rPr lang="en-US" b="1" i="1" dirty="0"/>
              <a:t>Order</a:t>
            </a:r>
            <a:r>
              <a:rPr lang="en-US" dirty="0"/>
              <a:t>: This will take you Order information associated with the class; such as, payment and shipping information</a:t>
            </a:r>
          </a:p>
          <a:p>
            <a:r>
              <a:rPr lang="en-US" b="1" i="1" dirty="0"/>
              <a:t>PDF</a:t>
            </a:r>
            <a:r>
              <a:rPr lang="en-US" dirty="0"/>
              <a:t>: This will download the PDF copy of the OTPR, one of the required recordkeeping documents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69370BA-2F91-4550-817E-AE86A871AA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8C419A-5AE9-4D2D-BCA7-B6A0C8E52602}"/>
              </a:ext>
            </a:extLst>
          </p:cNvPr>
          <p:cNvSpPr txBox="1"/>
          <p:nvPr/>
        </p:nvSpPr>
        <p:spPr>
          <a:xfrm>
            <a:off x="6461760" y="765048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7F326-4BB2-4E94-A5F4-EC91C9094DA0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26632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4B57DD4-D8EE-4938-B98D-646A6F6CB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30" dirty="0"/>
              <a:t>Outreach Training Program Report (OTPR):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26E84E-7127-4FB9-B116-8B4CEC89B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9BD27F-73DD-44C3-BB59-0851405AFC3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Outreach Training Program Report (OTPR) </a:t>
            </a:r>
            <a:r>
              <a:rPr lang="en-US" dirty="0"/>
              <a:t>is one of the required recordkeeping documents and should be downloaded and kept with the class recordkeeping documents</a:t>
            </a:r>
          </a:p>
          <a:p>
            <a:r>
              <a:rPr lang="en-US" dirty="0"/>
              <a:t>Click </a:t>
            </a:r>
            <a:r>
              <a:rPr lang="en-US" b="1" i="1" dirty="0"/>
              <a:t>Download</a:t>
            </a:r>
            <a:r>
              <a:rPr lang="en-US" dirty="0"/>
              <a:t> to download the PDF copy of the OTPR to your computer</a:t>
            </a:r>
          </a:p>
          <a:p>
            <a:r>
              <a:rPr lang="en-US" dirty="0"/>
              <a:t>Click </a:t>
            </a:r>
            <a:r>
              <a:rPr lang="en-US" b="1" i="1" dirty="0"/>
              <a:t>Print</a:t>
            </a:r>
            <a:r>
              <a:rPr lang="en-US" dirty="0"/>
              <a:t> to print a copy of the OTPR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63B9FB-22C2-4F6A-AA90-4AA7003355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3414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219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41BFB0-033B-4629-93C9-5AE84697D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Verify </a:t>
            </a:r>
            <a:br>
              <a:rPr lang="en-US" dirty="0"/>
            </a:br>
            <a:r>
              <a:rPr lang="en-US" dirty="0"/>
              <a:t>an OSHA Card: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C5284-E5EC-4CEF-8D61-C49825A92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Verifying an OSHA Card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0D22E-EF42-4D01-B809-B7BA462263C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portal will either provide </a:t>
            </a:r>
            <a:r>
              <a:rPr lang="en-US" b="1" i="1" dirty="0"/>
              <a:t>Valid Card</a:t>
            </a:r>
            <a:r>
              <a:rPr lang="en-US" dirty="0"/>
              <a:t> or </a:t>
            </a:r>
            <a:r>
              <a:rPr lang="en-US" b="1" i="1" dirty="0"/>
              <a:t>Not Valid </a:t>
            </a:r>
            <a:r>
              <a:rPr lang="en-US" dirty="0"/>
              <a:t>once submitted</a:t>
            </a:r>
          </a:p>
          <a:p>
            <a:r>
              <a:rPr lang="en-US" dirty="0"/>
              <a:t>If you receive a </a:t>
            </a:r>
            <a:r>
              <a:rPr lang="en-US" b="1" i="1" dirty="0"/>
              <a:t>Not Valid</a:t>
            </a:r>
            <a:r>
              <a:rPr lang="en-US" dirty="0"/>
              <a:t> response and believe it is a valid card, click </a:t>
            </a:r>
            <a:r>
              <a:rPr lang="en-US" i="1" dirty="0"/>
              <a:t>Verify Another Card</a:t>
            </a:r>
          </a:p>
          <a:p>
            <a:r>
              <a:rPr lang="en-US" dirty="0"/>
              <a:t>Once you’re back to the verification page, re-enter the information from the card</a:t>
            </a:r>
          </a:p>
          <a:p>
            <a:r>
              <a:rPr lang="en-US" dirty="0"/>
              <a:t>Be sure to double check the spelling of the name, including punctuation, and resubmit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560A0D-A0E2-449B-8946-074FB54D36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280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3484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007C9C"/>
                </a:solidFill>
              </a:rPr>
              <a:t>Home</a:t>
            </a:r>
            <a:r>
              <a:rPr lang="en-US" sz="3200" dirty="0">
                <a:solidFill>
                  <a:srgbClr val="CCE5EB"/>
                </a:solidFill>
              </a:rPr>
              <a:t>  </a:t>
            </a:r>
            <a:r>
              <a:rPr lang="en-US" sz="3200" dirty="0">
                <a:solidFill>
                  <a:srgbClr val="007C9C"/>
                </a:solidFill>
              </a:rPr>
              <a:t>|  Outreach classes  |  </a:t>
            </a:r>
            <a:r>
              <a:rPr lang="en-US" sz="3200" dirty="0">
                <a:solidFill>
                  <a:srgbClr val="CCE5EB"/>
                </a:solidFill>
              </a:rPr>
              <a:t>Students</a:t>
            </a:r>
            <a:r>
              <a:rPr lang="en-US" sz="3200" dirty="0">
                <a:solidFill>
                  <a:srgbClr val="007C9C"/>
                </a:solidFill>
              </a:rPr>
              <a:t>  |  orders</a:t>
            </a:r>
          </a:p>
        </p:txBody>
      </p:sp>
    </p:spTree>
    <p:extLst>
      <p:ext uri="{BB962C8B-B14F-4D97-AF65-F5344CB8AC3E}">
        <p14:creationId xmlns:p14="http://schemas.microsoft.com/office/powerpoint/2010/main" val="1594872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26DE1D6-E04E-4E9A-8B68-8FA4DAEA1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7EFDA-E32D-437F-8F2D-289606518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0D9C2F-FAC6-48B8-A2BC-3F820482296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b="1" i="1" dirty="0"/>
              <a:t>Search Box </a:t>
            </a:r>
            <a:r>
              <a:rPr lang="en-US" dirty="0"/>
              <a:t>to search for a specific student’s name</a:t>
            </a:r>
          </a:p>
          <a:p>
            <a:pPr>
              <a:spcAft>
                <a:spcPts val="300"/>
              </a:spcAft>
            </a:pPr>
            <a:r>
              <a:rPr lang="en-US" dirty="0"/>
              <a:t>Classes can be </a:t>
            </a:r>
            <a:r>
              <a:rPr lang="en-US" b="1" i="1" dirty="0"/>
              <a:t>Filtered</a:t>
            </a:r>
            <a:r>
              <a:rPr lang="en-US" dirty="0"/>
              <a:t> by: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Class Completed Date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Status of Outreach Class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Course Type</a:t>
            </a:r>
          </a:p>
          <a:p>
            <a:r>
              <a:rPr lang="en-US" dirty="0"/>
              <a:t>Columns with the light blue arrow can be sorted by </a:t>
            </a:r>
            <a:r>
              <a:rPr lang="en-US" i="1" dirty="0"/>
              <a:t>ascending</a:t>
            </a:r>
            <a:r>
              <a:rPr lang="en-US" dirty="0"/>
              <a:t> or </a:t>
            </a:r>
            <a:r>
              <a:rPr lang="en-US" i="1" dirty="0"/>
              <a:t>descending</a:t>
            </a:r>
            <a:r>
              <a:rPr lang="en-US" dirty="0"/>
              <a:t> order</a:t>
            </a:r>
          </a:p>
          <a:p>
            <a:r>
              <a:rPr lang="en-US" b="1" i="1" dirty="0"/>
              <a:t>View</a:t>
            </a:r>
            <a:r>
              <a:rPr lang="en-US" dirty="0"/>
              <a:t>: This will take you to the Student Completion card information page</a:t>
            </a:r>
          </a:p>
          <a:p>
            <a:r>
              <a:rPr lang="en-US" b="1" i="1" dirty="0"/>
              <a:t>Request Reprint</a:t>
            </a:r>
            <a:r>
              <a:rPr lang="en-US" dirty="0"/>
              <a:t>: This will take you to the order page to request a replacement card for that student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844E23F-5E57-4DDD-B971-BAAA9183F7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96667-48B1-4171-B68F-69AEC1E93BC9}"/>
              </a:ext>
            </a:extLst>
          </p:cNvPr>
          <p:cNvSpPr txBox="1"/>
          <p:nvPr/>
        </p:nvSpPr>
        <p:spPr>
          <a:xfrm>
            <a:off x="6515100" y="742188"/>
            <a:ext cx="15792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15D62-334F-4CD1-8AD0-A0401EF3911D}"/>
              </a:ext>
            </a:extLst>
          </p:cNvPr>
          <p:cNvSpPr txBox="1"/>
          <p:nvPr/>
        </p:nvSpPr>
        <p:spPr>
          <a:xfrm>
            <a:off x="838200" y="703528"/>
            <a:ext cx="4556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3023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F306AE0-281F-487A-9960-DFC0809C8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 Student</a:t>
            </a:r>
            <a:br>
              <a:rPr lang="en-US" dirty="0"/>
            </a:br>
            <a:r>
              <a:rPr lang="en-US" dirty="0"/>
              <a:t>Replacement Card: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CC8E42-7577-4E05-AB1A-5687EF639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11E951-A754-452D-9674-31F5C869A8A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Verify that the student information at the top is the card you wish to replace (Name &amp; Card Number)</a:t>
            </a:r>
          </a:p>
          <a:p>
            <a:r>
              <a:rPr lang="en-US" dirty="0"/>
              <a:t>Select the Reason for the Request, misspelled or lost/damaged/stolen</a:t>
            </a:r>
          </a:p>
          <a:p>
            <a:r>
              <a:rPr lang="en-US" dirty="0"/>
              <a:t>Student completion cards are only eligible for reprint if the class was completed within the last 5 years</a:t>
            </a:r>
          </a:p>
          <a:p>
            <a:r>
              <a:rPr lang="en-US" spc="-20" dirty="0"/>
              <a:t>Only one replacement card for lost/damaged/stolen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If the student completion card is lost more than once, the student will be required to take the course again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4BA756-FB54-4AED-B48B-194C9273C3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27624-1730-481D-8069-D6AA1DCFA7C1}"/>
              </a:ext>
            </a:extLst>
          </p:cNvPr>
          <p:cNvSpPr txBox="1"/>
          <p:nvPr/>
        </p:nvSpPr>
        <p:spPr>
          <a:xfrm>
            <a:off x="6416040" y="795528"/>
            <a:ext cx="1579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9E291-182E-4008-A182-8077510E8AC1}"/>
              </a:ext>
            </a:extLst>
          </p:cNvPr>
          <p:cNvSpPr txBox="1"/>
          <p:nvPr/>
        </p:nvSpPr>
        <p:spPr>
          <a:xfrm>
            <a:off x="861060" y="734008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14977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4B21CE5-752B-408E-900C-6FE95A6BA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Replacing a </a:t>
            </a:r>
            <a:br>
              <a:rPr lang="en-US" dirty="0"/>
            </a:br>
            <a:r>
              <a:rPr lang="en-US" dirty="0"/>
              <a:t>Misspelled Card: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1F4D10-28BD-4ECE-B6FE-DCB010256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34DBB6-2735-4DA7-B482-742FF7A3CE9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If requesting for a misspelled card, enter in the correct spelling in the box provided</a:t>
            </a:r>
          </a:p>
          <a:p>
            <a:r>
              <a:rPr lang="en-US" dirty="0"/>
              <a:t>The misspelled card must be returned to the ATO at the address provided. The Outreach trainer must check the box that states, </a:t>
            </a:r>
            <a:br>
              <a:rPr lang="en-US" dirty="0"/>
            </a:br>
            <a:r>
              <a:rPr lang="en-US" i="1" dirty="0"/>
              <a:t>I will return the misspelled card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78DEA39-8D60-4C08-B27A-99CC0D33EF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3510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4E1063-4E43-4624-BE43-3DF6846F41D0}"/>
              </a:ext>
            </a:extLst>
          </p:cNvPr>
          <p:cNvSpPr txBox="1"/>
          <p:nvPr/>
        </p:nvSpPr>
        <p:spPr>
          <a:xfrm>
            <a:off x="1259726" y="4999429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CSUDH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ST, 00000</a:t>
            </a:r>
          </a:p>
        </p:txBody>
      </p:sp>
    </p:spTree>
    <p:extLst>
      <p:ext uri="{BB962C8B-B14F-4D97-AF65-F5344CB8AC3E}">
        <p14:creationId xmlns:p14="http://schemas.microsoft.com/office/powerpoint/2010/main" val="28987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007C9C"/>
                </a:solidFill>
              </a:rPr>
              <a:t>Home</a:t>
            </a:r>
            <a:r>
              <a:rPr lang="en-US" sz="3200" dirty="0">
                <a:solidFill>
                  <a:srgbClr val="CCE5EB"/>
                </a:solidFill>
              </a:rPr>
              <a:t>  </a:t>
            </a:r>
            <a:r>
              <a:rPr lang="en-US" sz="3200" dirty="0">
                <a:solidFill>
                  <a:srgbClr val="007C9C"/>
                </a:solidFill>
              </a:rPr>
              <a:t>|  Outreach classes  |  Students  |  </a:t>
            </a:r>
            <a:r>
              <a:rPr lang="en-US" sz="3200" dirty="0">
                <a:solidFill>
                  <a:srgbClr val="CCE5EB"/>
                </a:solidFill>
              </a:rPr>
              <a:t>orders</a:t>
            </a:r>
          </a:p>
        </p:txBody>
      </p:sp>
    </p:spTree>
    <p:extLst>
      <p:ext uri="{BB962C8B-B14F-4D97-AF65-F5344CB8AC3E}">
        <p14:creationId xmlns:p14="http://schemas.microsoft.com/office/powerpoint/2010/main" val="900802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A576BA8-BB89-44F5-86B2-471556583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Orders: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2C74DE-F12B-47D5-9F49-2826DA7BB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CBFA35-11FB-48E7-B5E3-55E6654CD82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r>
              <a:rPr lang="en-US" dirty="0"/>
              <a:t>Use the </a:t>
            </a:r>
            <a:r>
              <a:rPr lang="en-US" b="1" i="1" dirty="0"/>
              <a:t>Search Box </a:t>
            </a:r>
            <a:r>
              <a:rPr lang="en-US" dirty="0"/>
              <a:t>to search for a specific student’s name</a:t>
            </a:r>
          </a:p>
          <a:p>
            <a:pPr>
              <a:lnSpc>
                <a:spcPts val="1900"/>
              </a:lnSpc>
              <a:spcAft>
                <a:spcPts val="300"/>
              </a:spcAft>
            </a:pPr>
            <a:r>
              <a:rPr lang="en-US" dirty="0"/>
              <a:t>Classes can be </a:t>
            </a:r>
            <a:r>
              <a:rPr lang="en-US" b="1" i="1" dirty="0"/>
              <a:t>Filtered</a:t>
            </a:r>
            <a:r>
              <a:rPr lang="en-US" dirty="0"/>
              <a:t> by: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Class Completed Date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Status of Outreach Classes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Order Item Type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</a:pPr>
            <a:r>
              <a:rPr lang="en-US" sz="1700" spc="0" dirty="0">
                <a:latin typeface="+mn-lt"/>
              </a:rPr>
              <a:t>Payment Type</a:t>
            </a:r>
          </a:p>
          <a:p>
            <a:pPr>
              <a:lnSpc>
                <a:spcPts val="1900"/>
              </a:lnSpc>
            </a:pPr>
            <a:r>
              <a:rPr lang="en-US" dirty="0"/>
              <a:t>Columns with the light blue arrow can be sorted by </a:t>
            </a:r>
            <a:r>
              <a:rPr lang="en-US" i="1" dirty="0"/>
              <a:t>ascending</a:t>
            </a:r>
            <a:r>
              <a:rPr lang="en-US" dirty="0"/>
              <a:t> or </a:t>
            </a:r>
            <a:r>
              <a:rPr lang="en-US" i="1" dirty="0"/>
              <a:t>descending</a:t>
            </a:r>
            <a:r>
              <a:rPr lang="en-US" dirty="0"/>
              <a:t> order</a:t>
            </a:r>
          </a:p>
          <a:p>
            <a:pPr>
              <a:lnSpc>
                <a:spcPts val="1900"/>
              </a:lnSpc>
            </a:pPr>
            <a:r>
              <a:rPr lang="en-US" b="1" i="1" dirty="0"/>
              <a:t>Pay</a:t>
            </a:r>
            <a:r>
              <a:rPr lang="en-US" dirty="0"/>
              <a:t>: This will take you to the checkout page to make payment for the order</a:t>
            </a:r>
          </a:p>
          <a:p>
            <a:pPr>
              <a:lnSpc>
                <a:spcPts val="1900"/>
              </a:lnSpc>
            </a:pPr>
            <a:r>
              <a:rPr lang="en-US" b="1" i="1" dirty="0"/>
              <a:t>View</a:t>
            </a:r>
            <a:r>
              <a:rPr lang="en-US" dirty="0"/>
              <a:t>: This will take you Order information associated with the class; such as, payment and shipping information</a:t>
            </a:r>
          </a:p>
          <a:p>
            <a:pPr>
              <a:lnSpc>
                <a:spcPts val="1900"/>
              </a:lnSpc>
            </a:pPr>
            <a:r>
              <a:rPr lang="en-US" b="1" i="1" dirty="0"/>
              <a:t>Track</a:t>
            </a:r>
            <a:r>
              <a:rPr lang="en-US" dirty="0"/>
              <a:t>: If the order has shipped, this will take you to </a:t>
            </a:r>
            <a:r>
              <a:rPr lang="en-US" b="1" i="1" dirty="0"/>
              <a:t>USPS</a:t>
            </a:r>
            <a:r>
              <a:rPr lang="en-US" dirty="0"/>
              <a:t> or </a:t>
            </a:r>
            <a:r>
              <a:rPr lang="en-US" b="1" i="1" dirty="0"/>
              <a:t>FedEx</a:t>
            </a:r>
            <a:r>
              <a:rPr lang="en-US" dirty="0"/>
              <a:t> tracking page. </a:t>
            </a:r>
            <a:r>
              <a:rPr lang="en-US" i="1" dirty="0"/>
              <a:t>USPS does not track beyond 120 days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D07D81-D867-4D00-9285-6908EBFC88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35A1EB-EFA5-4337-BA62-3E5CEC44D5D1}"/>
              </a:ext>
            </a:extLst>
          </p:cNvPr>
          <p:cNvSpPr txBox="1"/>
          <p:nvPr/>
        </p:nvSpPr>
        <p:spPr>
          <a:xfrm>
            <a:off x="6492240" y="74422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Katty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E8DEC-E15A-41D1-8416-9791D106FF35}"/>
              </a:ext>
            </a:extLst>
          </p:cNvPr>
          <p:cNvSpPr txBox="1"/>
          <p:nvPr/>
        </p:nvSpPr>
        <p:spPr>
          <a:xfrm>
            <a:off x="807720" y="695908"/>
            <a:ext cx="455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CSUDH</a:t>
            </a:r>
          </a:p>
        </p:txBody>
      </p:sp>
    </p:spTree>
    <p:extLst>
      <p:ext uri="{BB962C8B-B14F-4D97-AF65-F5344CB8AC3E}">
        <p14:creationId xmlns:p14="http://schemas.microsoft.com/office/powerpoint/2010/main" val="1319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651C2-FE28-49FB-9FD7-06155438F15E}"/>
              </a:ext>
            </a:extLst>
          </p:cNvPr>
          <p:cNvSpPr txBox="1">
            <a:spLocks/>
          </p:cNvSpPr>
          <p:nvPr/>
        </p:nvSpPr>
        <p:spPr>
          <a:xfrm>
            <a:off x="1" y="3249003"/>
            <a:ext cx="12801599" cy="817194"/>
          </a:xfrm>
          <a:prstGeom prst="rect">
            <a:avLst/>
          </a:prstGeom>
        </p:spPr>
        <p:txBody>
          <a:bodyPr/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294562"/>
                </a:solidFill>
                <a:latin typeface="+mj-lt"/>
              </a:rPr>
              <a:t>Questions?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72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EB399-B794-41CC-91F9-2D8DF1E39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Paying an invoice</a:t>
            </a:r>
          </a:p>
          <a:p>
            <a:r>
              <a:rPr lang="en-US" sz="3600" dirty="0">
                <a:solidFill>
                  <a:srgbClr val="CCE5EB"/>
                </a:solidFill>
              </a:rPr>
              <a:t>Without a log 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895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63659-456E-47A0-8F4B-A7659126B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Without a Log In: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1E9D-50F1-4C2C-8D18-F01889AB2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an Invoice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53E19-6F50-4A90-A74B-FA2F812BB16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This feature is designed to be used by a third-party who submits payment for an order placed by an Outreach trainer</a:t>
            </a:r>
          </a:p>
          <a:p>
            <a:pPr marL="548640" lvl="1">
              <a:spcBef>
                <a:spcPts val="300"/>
              </a:spcBef>
            </a:pPr>
            <a:r>
              <a:rPr lang="en-US" sz="1700" spc="0" dirty="0">
                <a:latin typeface="+mn-lt"/>
              </a:rPr>
              <a:t>This is including, but not limited to, accounting departments, military, and educational institutions</a:t>
            </a:r>
          </a:p>
          <a:p>
            <a:r>
              <a:rPr lang="en-US" dirty="0"/>
              <a:t>Enter in the </a:t>
            </a:r>
            <a:r>
              <a:rPr lang="en-US" b="1" i="1" dirty="0"/>
              <a:t>Order Number</a:t>
            </a:r>
            <a:r>
              <a:rPr lang="en-US" dirty="0"/>
              <a:t>. This is found on the Invoice provided by the Outreach trainer</a:t>
            </a:r>
          </a:p>
          <a:p>
            <a:r>
              <a:rPr lang="en-US" dirty="0"/>
              <a:t>Enter in the </a:t>
            </a:r>
            <a:r>
              <a:rPr lang="en-US" b="1" i="1" dirty="0"/>
              <a:t>Billing Zip Code</a:t>
            </a:r>
            <a:r>
              <a:rPr lang="en-US" dirty="0"/>
              <a:t>. This is found on the Invoice provided by the Outreach trainer</a:t>
            </a:r>
          </a:p>
          <a:p>
            <a:r>
              <a:rPr lang="en-US" dirty="0"/>
              <a:t>Once the information is entered into the corresponding box, click </a:t>
            </a:r>
            <a:r>
              <a:rPr lang="en-US" b="1" i="1" dirty="0"/>
              <a:t>Submit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C8F340D-D51E-411D-B718-3331A46E0E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3435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004D12-FBCF-4E0C-ADF8-FF90DAEBB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Submitting Payment: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8C45B-4453-44B2-9BB6-85D810F8F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an Invoice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AF1C9-4A37-4637-BF69-3D1DA49B463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After clicking </a:t>
            </a:r>
            <a:r>
              <a:rPr lang="en-US" b="1" i="1" dirty="0"/>
              <a:t>Submit</a:t>
            </a:r>
            <a:r>
              <a:rPr lang="en-US" dirty="0"/>
              <a:t>, you will be able to review the details of the order and complete payment with a credit card</a:t>
            </a:r>
          </a:p>
          <a:p>
            <a:r>
              <a:rPr lang="en-US" dirty="0"/>
              <a:t>Only credit card payments may be submitted on the portal. Instructions for submitting a payment with a check are available on every invoice</a:t>
            </a:r>
          </a:p>
          <a:p>
            <a:r>
              <a:rPr lang="en-US" dirty="0"/>
              <a:t>The </a:t>
            </a:r>
            <a:r>
              <a:rPr lang="en-US" b="1" i="1" dirty="0"/>
              <a:t>Shipping Address </a:t>
            </a:r>
            <a:r>
              <a:rPr lang="en-US" dirty="0"/>
              <a:t>and </a:t>
            </a:r>
            <a:r>
              <a:rPr lang="en-US" b="1" i="1" dirty="0"/>
              <a:t>Shipping Method </a:t>
            </a:r>
            <a:r>
              <a:rPr lang="en-US" u="sng" dirty="0"/>
              <a:t>cannot be adjusted</a:t>
            </a:r>
            <a:r>
              <a:rPr lang="en-US" dirty="0"/>
              <a:t> once the order has been submitted for invoicing</a:t>
            </a:r>
          </a:p>
          <a:p>
            <a:r>
              <a:rPr lang="en-US" dirty="0"/>
              <a:t>If the billing address is incorrect, they can select </a:t>
            </a:r>
            <a:r>
              <a:rPr lang="en-US" b="1" i="1" dirty="0"/>
              <a:t>Use a different Billing Address </a:t>
            </a:r>
            <a:r>
              <a:rPr lang="en-US" dirty="0"/>
              <a:t>and make the necessary adjustments</a:t>
            </a:r>
          </a:p>
          <a:p>
            <a:r>
              <a:rPr lang="en-US" dirty="0"/>
              <a:t>Once complete, click </a:t>
            </a:r>
            <a:r>
              <a:rPr lang="en-US" b="1" i="1" dirty="0"/>
              <a:t>Pay Now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52119F-E4C6-42FD-81E1-04D30553B6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56E66-4B08-45D0-8708-10EBDD2B19D8}"/>
              </a:ext>
            </a:extLst>
          </p:cNvPr>
          <p:cNvSpPr txBox="1"/>
          <p:nvPr/>
        </p:nvSpPr>
        <p:spPr>
          <a:xfrm>
            <a:off x="1022985" y="1579535"/>
            <a:ext cx="1021433" cy="285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5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Trainer Name</a:t>
            </a:r>
          </a:p>
          <a:p>
            <a:pPr>
              <a:lnSpc>
                <a:spcPct val="120000"/>
              </a:lnSpc>
            </a:pPr>
            <a:r>
              <a:rPr lang="en-US" sz="55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St, City, St 00000</a:t>
            </a:r>
          </a:p>
        </p:txBody>
      </p:sp>
    </p:spTree>
    <p:extLst>
      <p:ext uri="{BB962C8B-B14F-4D97-AF65-F5344CB8AC3E}">
        <p14:creationId xmlns:p14="http://schemas.microsoft.com/office/powerpoint/2010/main" val="11130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C32DBF-4EE9-46C4-AAF0-E6335D27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Setting up your account</a:t>
            </a:r>
          </a:p>
        </p:txBody>
      </p:sp>
    </p:spTree>
    <p:extLst>
      <p:ext uri="{BB962C8B-B14F-4D97-AF65-F5344CB8AC3E}">
        <p14:creationId xmlns:p14="http://schemas.microsoft.com/office/powerpoint/2010/main" val="380121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orbel"/>
        <a:ea typeface=""/>
        <a:cs typeface=""/>
      </a:majorFont>
      <a:minorFont>
        <a:latin typeface="Arial Nova C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3516</Words>
  <Application>Microsoft Office PowerPoint</Application>
  <PresentationFormat>Custom</PresentationFormat>
  <Paragraphs>380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Corbel</vt:lpstr>
      <vt:lpstr>Arial</vt:lpstr>
      <vt:lpstr>Arial Nova</vt:lpstr>
      <vt:lpstr>Arial Nova Cond</vt:lpstr>
      <vt:lpstr>Arial Nova Light</vt:lpstr>
      <vt:lpstr>Courier New</vt:lpstr>
      <vt:lpstr>Office Theme</vt:lpstr>
      <vt:lpstr>PowerPoint Presentation</vt:lpstr>
      <vt:lpstr>www.oshacardportal.com</vt:lpstr>
      <vt:lpstr>PowerPoint Presentation</vt:lpstr>
      <vt:lpstr>Verifying an OSHA Card</vt:lpstr>
      <vt:lpstr>Verifying an OSHA Card</vt:lpstr>
      <vt:lpstr>PowerPoint Presentation</vt:lpstr>
      <vt:lpstr>Paying an Invoice</vt:lpstr>
      <vt:lpstr>Paying an Invoice</vt:lpstr>
      <vt:lpstr>PowerPoint Presentation</vt:lpstr>
      <vt:lpstr>Setting up your account</vt:lpstr>
      <vt:lpstr>Setting up your account</vt:lpstr>
      <vt:lpstr>Setting up your account</vt:lpstr>
      <vt:lpstr>PowerPoint Presentation</vt:lpstr>
      <vt:lpstr>Once you’re logged in</vt:lpstr>
      <vt:lpstr>Once you’re logged in</vt:lpstr>
      <vt:lpstr>Once you’re logged in</vt:lpstr>
      <vt:lpstr>PowerPoint Presentation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PowerPoint Presentation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PowerPoint Presentation</vt:lpstr>
      <vt:lpstr>Editing your Account</vt:lpstr>
      <vt:lpstr>Editing your Account</vt:lpstr>
      <vt:lpstr>Editing your Account</vt:lpstr>
      <vt:lpstr>Editing your Account</vt:lpstr>
      <vt:lpstr>PowerPoint Presentation</vt:lpstr>
      <vt:lpstr>Exploring the four main tabs</vt:lpstr>
      <vt:lpstr>PowerPoint Presentation</vt:lpstr>
      <vt:lpstr>Exploring the four main tabs</vt:lpstr>
      <vt:lpstr>Exploring the four main tabs</vt:lpstr>
      <vt:lpstr>PowerPoint Presentation</vt:lpstr>
      <vt:lpstr>Exploring the four main tabs</vt:lpstr>
      <vt:lpstr>Exploring the four main tabs</vt:lpstr>
      <vt:lpstr>Exploring the four main tabs</vt:lpstr>
      <vt:lpstr>PowerPoint Presentation</vt:lpstr>
      <vt:lpstr>Exploring the FOUR main tabs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 Valaike</dc:creator>
  <cp:lastModifiedBy>Jeni Valaike</cp:lastModifiedBy>
  <cp:revision>84</cp:revision>
  <cp:lastPrinted>2022-01-21T17:29:16Z</cp:lastPrinted>
  <dcterms:created xsi:type="dcterms:W3CDTF">2021-12-28T14:26:57Z</dcterms:created>
  <dcterms:modified xsi:type="dcterms:W3CDTF">2022-05-09T16:09:27Z</dcterms:modified>
</cp:coreProperties>
</file>